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56" r:id="rId2"/>
    <p:sldId id="258" r:id="rId3"/>
    <p:sldId id="257" r:id="rId4"/>
    <p:sldId id="341" r:id="rId5"/>
    <p:sldId id="259" r:id="rId6"/>
    <p:sldId id="274" r:id="rId7"/>
    <p:sldId id="264" r:id="rId8"/>
    <p:sldId id="299" r:id="rId9"/>
    <p:sldId id="308" r:id="rId10"/>
    <p:sldId id="337" r:id="rId11"/>
    <p:sldId id="278" r:id="rId12"/>
    <p:sldId id="312" r:id="rId13"/>
    <p:sldId id="309" r:id="rId14"/>
    <p:sldId id="279" r:id="rId15"/>
    <p:sldId id="280" r:id="rId16"/>
    <p:sldId id="282" r:id="rId17"/>
    <p:sldId id="283" r:id="rId18"/>
    <p:sldId id="310" r:id="rId19"/>
    <p:sldId id="316" r:id="rId20"/>
    <p:sldId id="319" r:id="rId21"/>
    <p:sldId id="327" r:id="rId22"/>
    <p:sldId id="339" r:id="rId23"/>
    <p:sldId id="304" r:id="rId24"/>
    <p:sldId id="320" r:id="rId25"/>
    <p:sldId id="302" r:id="rId26"/>
    <p:sldId id="329" r:id="rId27"/>
    <p:sldId id="330" r:id="rId28"/>
    <p:sldId id="331" r:id="rId29"/>
    <p:sldId id="332" r:id="rId30"/>
    <p:sldId id="333" r:id="rId31"/>
    <p:sldId id="334" r:id="rId32"/>
    <p:sldId id="335" r:id="rId33"/>
    <p:sldId id="336" r:id="rId34"/>
    <p:sldId id="338" r:id="rId35"/>
    <p:sldId id="275" r:id="rId36"/>
    <p:sldId id="277" r:id="rId37"/>
    <p:sldId id="324" r:id="rId38"/>
    <p:sldId id="271" r:id="rId39"/>
    <p:sldId id="317" r:id="rId40"/>
    <p:sldId id="321" r:id="rId41"/>
    <p:sldId id="325" r:id="rId42"/>
    <p:sldId id="328" r:id="rId43"/>
    <p:sldId id="340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79" autoAdjust="0"/>
    <p:restoredTop sz="91173" autoAdjust="0"/>
  </p:normalViewPr>
  <p:slideViewPr>
    <p:cSldViewPr snapToGrid="0">
      <p:cViewPr varScale="1">
        <p:scale>
          <a:sx n="140" d="100"/>
          <a:sy n="140" d="100"/>
        </p:scale>
        <p:origin x="14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151B62-3A0F-433E-8F7F-C5400E8DE406}" type="datetimeFigureOut">
              <a:rPr lang="zh-TW" altLang="en-US" smtClean="0"/>
              <a:t>2025/1/22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400551-177F-4DA6-A3B3-27F70ADFF4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5031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https://www.semanticscholar.org/paper/Integrating-frame-based-and-segment-based-dynamic-Chan-Lee/7d8eaf612500420a125b3cfca98701114cf68873/pdf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AF6DD4-9545-4A49-91CA-058829C42585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7569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[ 0.45190665 0.18225358 0.12979086 0.12011089 0.07142337 0.04451466]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00551-177F-4DA6-A3B3-27F70ADFF490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8090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00551-177F-4DA6-A3B3-27F70ADFF490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8589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幸福蛋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雷吉艾斯</a:t>
            </a: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壺壺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00551-177F-4DA6-A3B3-27F70ADFF490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9513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of an original image of ORL face database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00551-177F-4DA6-A3B3-27F70ADFF490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3371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http://www2.imm.dtu.dk/projects/spasm/references/spasm.pdf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090CB-36A7-4DA0-AE53-07913869C476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6761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reshape(W(:,</a:t>
            </a:r>
            <a:r>
              <a:rPr lang="en-US" altLang="zh-TW" dirty="0" err="1"/>
              <a:t>i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090CB-36A7-4DA0-AE53-07913869C476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94385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平澤唯</a:t>
            </a:r>
          </a:p>
          <a:p>
            <a:endParaRPr lang="en-US" altLang="zh-TW" dirty="0"/>
          </a:p>
          <a:p>
            <a:r>
              <a:rPr lang="en-US" altLang="zh-TW" dirty="0"/>
              <a:t>Figure</a:t>
            </a:r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We can do dimension reduction on otakus and characters individually. 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00551-177F-4DA6-A3B3-27F70ADFF490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4966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克己派（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Abnegation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）、友好派（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Amity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）、無畏派（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Dauntless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）、直言派（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Candor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）以及博學派（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Erudite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00551-177F-4DA6-A3B3-27F70ADFF490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5562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用這個例子http://newsletter.sinica.edu.tw/file/file/4/485.pdf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00551-177F-4DA6-A3B3-27F70ADFF490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2303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Ref: </a:t>
            </a:r>
            <a:r>
              <a:rPr lang="zh-TW" altLang="en-US" dirty="0"/>
              <a:t>http://speech.ee.ntu.edu.tw/~tlkagk/courses/LA_2016/Lecture/special%20matrix%20(v2).ecm.mp4/index.html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00551-177F-4DA6-A3B3-27F70ADFF490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0890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So many good </a:t>
            </a:r>
            <a:r>
              <a:rPr lang="en-US" altLang="zh-TW" dirty="0" err="1"/>
              <a:t>explaination</a:t>
            </a:r>
            <a:r>
              <a:rPr lang="en-US" altLang="zh-TW" dirty="0"/>
              <a:t> !!!!!!!!!!!!!!!!!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http://stats.stackexchange.com/questions/2691/making-sense-of-principal-component-analysis-eigenvectors-eigenvalues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00551-177F-4DA6-A3B3-27F70ADFF490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0538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https://pvirie.wordpress.com/2016/03/29/linear-autoencoders-do-pca/</a:t>
            </a:r>
          </a:p>
          <a:p>
            <a:endParaRPr lang="en-US" altLang="zh-TW" dirty="0"/>
          </a:p>
          <a:p>
            <a:r>
              <a:rPr lang="en-US" altLang="zh-TW" dirty="0"/>
              <a:t>https://pvirie.wordpress.com/2013/10/01/pattern-covariance-analysis-of-components/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00551-177F-4DA6-A3B3-27F70ADFF490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6020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Link PCA with MDS</a:t>
            </a:r>
            <a:endParaRPr lang="zh-TW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[1] T. Cox and M. Cox. </a:t>
            </a:r>
            <a:r>
              <a:rPr lang="en-US" altLang="zh-TW" i="1" dirty="0"/>
              <a:t>Multidimensional Scaling</a:t>
            </a:r>
            <a:r>
              <a:rPr lang="en-US" altLang="zh-TW" dirty="0"/>
              <a:t>. Chapman Hall, Boca Raton, 2nd edition,</a:t>
            </a:r>
            <a:br>
              <a:rPr lang="en-US" altLang="zh-TW" dirty="0"/>
            </a:br>
            <a:r>
              <a:rPr lang="en-US" altLang="zh-TW" dirty="0"/>
              <a:t>2001.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00551-177F-4DA6-A3B3-27F70ADFF490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9048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zh-TW" altLang="en-US" sz="1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i="0">
                    <a:latin typeface="Cambria Math" panose="02040503050406030204" pitchFamily="18" charset="0"/>
                  </a:rPr>
                  <a:t>𝐾</a:t>
                </a:r>
                <a:r>
                  <a:rPr lang="en-US" altLang="zh-TW" sz="1200" b="0" i="0">
                    <a:latin typeface="Cambria Math" panose="02040503050406030204" pitchFamily="18" charset="0"/>
                  </a:rPr>
                  <a:t>=2</a:t>
                </a:r>
                <a:endParaRPr lang="zh-TW" altLang="en-US" sz="1200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00551-177F-4DA6-A3B3-27F70ADFF490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5256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zh-TW" altLang="en-US" sz="1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i="0">
                    <a:latin typeface="Cambria Math" panose="02040503050406030204" pitchFamily="18" charset="0"/>
                  </a:rPr>
                  <a:t>𝐾</a:t>
                </a:r>
                <a:r>
                  <a:rPr lang="en-US" altLang="zh-TW" sz="1200" b="0" i="0">
                    <a:latin typeface="Cambria Math" panose="02040503050406030204" pitchFamily="18" charset="0"/>
                  </a:rPr>
                  <a:t>=2</a:t>
                </a:r>
                <a:endParaRPr lang="zh-TW" altLang="en-US" sz="1200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00551-177F-4DA6-A3B3-27F70ADFF490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2121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A5D7-7028-48E9-B5A4-C9F13746A770}" type="datetimeFigureOut">
              <a:rPr lang="zh-TW" altLang="en-US" smtClean="0"/>
              <a:t>2025/1/22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54C27-103A-4C52-8E26-0749069066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0907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A5D7-7028-48E9-B5A4-C9F13746A770}" type="datetimeFigureOut">
              <a:rPr lang="zh-TW" altLang="en-US" smtClean="0"/>
              <a:t>2025/1/22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54C27-103A-4C52-8E26-0749069066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8258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A5D7-7028-48E9-B5A4-C9F13746A770}" type="datetimeFigureOut">
              <a:rPr lang="zh-TW" altLang="en-US" smtClean="0"/>
              <a:t>2025/1/22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54C27-103A-4C52-8E26-0749069066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7158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A5D7-7028-48E9-B5A4-C9F13746A770}" type="datetimeFigureOut">
              <a:rPr lang="zh-TW" altLang="en-US" smtClean="0"/>
              <a:t>2025/1/22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54C27-103A-4C52-8E26-0749069066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0782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A5D7-7028-48E9-B5A4-C9F13746A770}" type="datetimeFigureOut">
              <a:rPr lang="zh-TW" altLang="en-US" smtClean="0"/>
              <a:t>2025/1/22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54C27-103A-4C52-8E26-0749069066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5160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A5D7-7028-48E9-B5A4-C9F13746A770}" type="datetimeFigureOut">
              <a:rPr lang="zh-TW" altLang="en-US" smtClean="0"/>
              <a:t>2025/1/22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54C27-103A-4C52-8E26-0749069066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9425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A5D7-7028-48E9-B5A4-C9F13746A770}" type="datetimeFigureOut">
              <a:rPr lang="zh-TW" altLang="en-US" smtClean="0"/>
              <a:t>2025/1/22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54C27-103A-4C52-8E26-0749069066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7422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A5D7-7028-48E9-B5A4-C9F13746A770}" type="datetimeFigureOut">
              <a:rPr lang="zh-TW" altLang="en-US" smtClean="0"/>
              <a:t>2025/1/22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54C27-103A-4C52-8E26-0749069066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0699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A5D7-7028-48E9-B5A4-C9F13746A770}" type="datetimeFigureOut">
              <a:rPr lang="zh-TW" altLang="en-US" smtClean="0"/>
              <a:t>2025/1/22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54C27-103A-4C52-8E26-0749069066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6915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A5D7-7028-48E9-B5A4-C9F13746A770}" type="datetimeFigureOut">
              <a:rPr lang="zh-TW" altLang="en-US" smtClean="0"/>
              <a:t>2025/1/22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54C27-103A-4C52-8E26-0749069066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9759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A5D7-7028-48E9-B5A4-C9F13746A770}" type="datetimeFigureOut">
              <a:rPr lang="zh-TW" altLang="en-US" smtClean="0"/>
              <a:t>2025/1/22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54C27-103A-4C52-8E26-0749069066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1881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0A5D7-7028-48E9-B5A4-C9F13746A770}" type="datetimeFigureOut">
              <a:rPr lang="zh-TW" altLang="en-US" smtClean="0"/>
              <a:t>2025/1/22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754C27-103A-4C52-8E26-0749069066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8195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280.png"/><Relationship Id="rId7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11" Type="http://schemas.openxmlformats.org/officeDocument/2006/relationships/image" Target="../media/image36.png"/><Relationship Id="rId5" Type="http://schemas.openxmlformats.org/officeDocument/2006/relationships/image" Target="../media/image300.png"/><Relationship Id="rId10" Type="http://schemas.openxmlformats.org/officeDocument/2006/relationships/image" Target="../media/image350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8.png"/><Relationship Id="rId7" Type="http://schemas.openxmlformats.org/officeDocument/2006/relationships/image" Target="../media/image340.png"/><Relationship Id="rId12" Type="http://schemas.openxmlformats.org/officeDocument/2006/relationships/image" Target="../media/image4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11" Type="http://schemas.openxmlformats.org/officeDocument/2006/relationships/image" Target="../media/image44.png"/><Relationship Id="rId5" Type="http://schemas.openxmlformats.org/officeDocument/2006/relationships/image" Target="../media/image40.png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3" Type="http://schemas.openxmlformats.org/officeDocument/2006/relationships/image" Target="../media/image80.png"/><Relationship Id="rId21" Type="http://schemas.openxmlformats.org/officeDocument/2006/relationships/image" Target="../media/image98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" Type="http://schemas.openxmlformats.org/officeDocument/2006/relationships/image" Target="../media/image79.png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19" Type="http://schemas.openxmlformats.org/officeDocument/2006/relationships/image" Target="../media/image96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Relationship Id="rId22" Type="http://schemas.openxmlformats.org/officeDocument/2006/relationships/image" Target="../media/image9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5" Type="http://schemas.openxmlformats.org/officeDocument/2006/relationships/image" Target="../media/image11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3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12" Type="http://schemas.openxmlformats.org/officeDocument/2006/relationships/image" Target="../media/image14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135.png"/><Relationship Id="rId15" Type="http://schemas.openxmlformats.org/officeDocument/2006/relationships/image" Target="../media/image145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Relationship Id="rId14" Type="http://schemas.openxmlformats.org/officeDocument/2006/relationships/image" Target="../media/image1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10" Type="http://schemas.openxmlformats.org/officeDocument/2006/relationships/image" Target="../media/image155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0.png"/><Relationship Id="rId13" Type="http://schemas.openxmlformats.org/officeDocument/2006/relationships/image" Target="../media/image1431.png"/><Relationship Id="rId18" Type="http://schemas.openxmlformats.org/officeDocument/2006/relationships/image" Target="../media/image1480.png"/><Relationship Id="rId3" Type="http://schemas.openxmlformats.org/officeDocument/2006/relationships/image" Target="../media/image1330.png"/><Relationship Id="rId7" Type="http://schemas.openxmlformats.org/officeDocument/2006/relationships/image" Target="../media/image1370.png"/><Relationship Id="rId12" Type="http://schemas.openxmlformats.org/officeDocument/2006/relationships/image" Target="../media/image1421.png"/><Relationship Id="rId17" Type="http://schemas.openxmlformats.org/officeDocument/2006/relationships/image" Target="../media/image147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0.png"/><Relationship Id="rId11" Type="http://schemas.openxmlformats.org/officeDocument/2006/relationships/image" Target="../media/image157.png"/><Relationship Id="rId5" Type="http://schemas.openxmlformats.org/officeDocument/2006/relationships/image" Target="../media/image1350.png"/><Relationship Id="rId15" Type="http://schemas.openxmlformats.org/officeDocument/2006/relationships/image" Target="../media/image1450.png"/><Relationship Id="rId10" Type="http://schemas.openxmlformats.org/officeDocument/2006/relationships/image" Target="../media/image1400.png"/><Relationship Id="rId4" Type="http://schemas.openxmlformats.org/officeDocument/2006/relationships/image" Target="../media/image156.png"/><Relationship Id="rId9" Type="http://schemas.openxmlformats.org/officeDocument/2006/relationships/image" Target="../media/image1391.png"/><Relationship Id="rId14" Type="http://schemas.openxmlformats.org/officeDocument/2006/relationships/image" Target="../media/image14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0.png"/><Relationship Id="rId13" Type="http://schemas.openxmlformats.org/officeDocument/2006/relationships/image" Target="../media/image159.png"/><Relationship Id="rId18" Type="http://schemas.openxmlformats.org/officeDocument/2006/relationships/image" Target="../media/image156.png"/><Relationship Id="rId3" Type="http://schemas.openxmlformats.org/officeDocument/2006/relationships/image" Target="../media/image1350.png"/><Relationship Id="rId7" Type="http://schemas.openxmlformats.org/officeDocument/2006/relationships/image" Target="../media/image1500.png"/><Relationship Id="rId12" Type="http://schemas.openxmlformats.org/officeDocument/2006/relationships/image" Target="../media/image1550.png"/><Relationship Id="rId17" Type="http://schemas.openxmlformats.org/officeDocument/2006/relationships/image" Target="../media/image133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570.png"/><Relationship Id="rId20" Type="http://schemas.openxmlformats.org/officeDocument/2006/relationships/image" Target="../media/image1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1541.png"/><Relationship Id="rId5" Type="http://schemas.openxmlformats.org/officeDocument/2006/relationships/image" Target="../media/image1370.png"/><Relationship Id="rId15" Type="http://schemas.openxmlformats.org/officeDocument/2006/relationships/image" Target="../media/image1480.png"/><Relationship Id="rId10" Type="http://schemas.openxmlformats.org/officeDocument/2006/relationships/image" Target="../media/image1531.png"/><Relationship Id="rId19" Type="http://schemas.openxmlformats.org/officeDocument/2006/relationships/image" Target="../media/image1460.png"/><Relationship Id="rId4" Type="http://schemas.openxmlformats.org/officeDocument/2006/relationships/image" Target="../media/image1360.png"/><Relationship Id="rId9" Type="http://schemas.openxmlformats.org/officeDocument/2006/relationships/image" Target="../media/image1521.png"/><Relationship Id="rId14" Type="http://schemas.openxmlformats.org/officeDocument/2006/relationships/image" Target="../media/image14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12" Type="http://schemas.openxmlformats.org/officeDocument/2006/relationships/image" Target="../media/image1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jpeg"/><Relationship Id="rId1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4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eg"/><Relationship Id="rId7" Type="http://schemas.openxmlformats.org/officeDocument/2006/relationships/hyperlink" Target="http://www.quuxlabs.com/blog/2010/09/matrix-factorization-a-simple-tutorial-and-implementation-in-python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jpeg"/><Relationship Id="rId5" Type="http://schemas.openxmlformats.org/officeDocument/2006/relationships/image" Target="../media/image178.jpeg"/><Relationship Id="rId4" Type="http://schemas.openxmlformats.org/officeDocument/2006/relationships/image" Target="../media/image17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eg"/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jpeg"/><Relationship Id="rId4" Type="http://schemas.openxmlformats.org/officeDocument/2006/relationships/image" Target="../media/image179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88.png"/><Relationship Id="rId18" Type="http://schemas.openxmlformats.org/officeDocument/2006/relationships/image" Target="../media/image193.png"/><Relationship Id="rId3" Type="http://schemas.openxmlformats.org/officeDocument/2006/relationships/image" Target="../media/image177.jpeg"/><Relationship Id="rId21" Type="http://schemas.openxmlformats.org/officeDocument/2006/relationships/image" Target="../media/image196.png"/><Relationship Id="rId7" Type="http://schemas.openxmlformats.org/officeDocument/2006/relationships/image" Target="../media/image182.png"/><Relationship Id="rId12" Type="http://schemas.openxmlformats.org/officeDocument/2006/relationships/image" Target="../media/image187.png"/><Relationship Id="rId17" Type="http://schemas.openxmlformats.org/officeDocument/2006/relationships/image" Target="../media/image192.png"/><Relationship Id="rId2" Type="http://schemas.openxmlformats.org/officeDocument/2006/relationships/image" Target="../media/image176.jpeg"/><Relationship Id="rId16" Type="http://schemas.openxmlformats.org/officeDocument/2006/relationships/image" Target="../media/image191.png"/><Relationship Id="rId20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5" Type="http://schemas.openxmlformats.org/officeDocument/2006/relationships/image" Target="../media/image179.jpeg"/><Relationship Id="rId15" Type="http://schemas.openxmlformats.org/officeDocument/2006/relationships/image" Target="../media/image190.png"/><Relationship Id="rId23" Type="http://schemas.openxmlformats.org/officeDocument/2006/relationships/image" Target="../media/image198.png"/><Relationship Id="rId10" Type="http://schemas.openxmlformats.org/officeDocument/2006/relationships/image" Target="../media/image185.png"/><Relationship Id="rId19" Type="http://schemas.openxmlformats.org/officeDocument/2006/relationships/image" Target="../media/image194.png"/><Relationship Id="rId4" Type="http://schemas.openxmlformats.org/officeDocument/2006/relationships/image" Target="../media/image178.jpeg"/><Relationship Id="rId9" Type="http://schemas.openxmlformats.org/officeDocument/2006/relationships/image" Target="../media/image184.png"/><Relationship Id="rId14" Type="http://schemas.openxmlformats.org/officeDocument/2006/relationships/image" Target="../media/image189.png"/><Relationship Id="rId22" Type="http://schemas.openxmlformats.org/officeDocument/2006/relationships/image" Target="../media/image19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0.png"/><Relationship Id="rId13" Type="http://schemas.openxmlformats.org/officeDocument/2006/relationships/image" Target="../media/image1050.png"/><Relationship Id="rId18" Type="http://schemas.openxmlformats.org/officeDocument/2006/relationships/image" Target="../media/image1540.png"/><Relationship Id="rId3" Type="http://schemas.openxmlformats.org/officeDocument/2006/relationships/image" Target="../media/image177.jpeg"/><Relationship Id="rId21" Type="http://schemas.openxmlformats.org/officeDocument/2006/relationships/image" Target="../media/image199.png"/><Relationship Id="rId7" Type="http://schemas.openxmlformats.org/officeDocument/2006/relationships/image" Target="../media/image990.png"/><Relationship Id="rId12" Type="http://schemas.openxmlformats.org/officeDocument/2006/relationships/image" Target="../media/image1040.png"/><Relationship Id="rId17" Type="http://schemas.openxmlformats.org/officeDocument/2006/relationships/image" Target="../media/image1530.png"/><Relationship Id="rId2" Type="http://schemas.openxmlformats.org/officeDocument/2006/relationships/image" Target="../media/image176.jpeg"/><Relationship Id="rId16" Type="http://schemas.openxmlformats.org/officeDocument/2006/relationships/image" Target="../media/image1520.png"/><Relationship Id="rId20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0.png"/><Relationship Id="rId11" Type="http://schemas.openxmlformats.org/officeDocument/2006/relationships/image" Target="../media/image1030.png"/><Relationship Id="rId5" Type="http://schemas.openxmlformats.org/officeDocument/2006/relationships/image" Target="../media/image179.jpeg"/><Relationship Id="rId15" Type="http://schemas.openxmlformats.org/officeDocument/2006/relationships/image" Target="../media/image1070.png"/><Relationship Id="rId10" Type="http://schemas.openxmlformats.org/officeDocument/2006/relationships/image" Target="../media/image1020.png"/><Relationship Id="rId19" Type="http://schemas.openxmlformats.org/officeDocument/2006/relationships/image" Target="../media/image179.png"/><Relationship Id="rId4" Type="http://schemas.openxmlformats.org/officeDocument/2006/relationships/image" Target="../media/image178.jpeg"/><Relationship Id="rId9" Type="http://schemas.openxmlformats.org/officeDocument/2006/relationships/image" Target="../media/image1010.png"/><Relationship Id="rId14" Type="http://schemas.openxmlformats.org/officeDocument/2006/relationships/image" Target="../media/image1060.png"/><Relationship Id="rId22" Type="http://schemas.openxmlformats.org/officeDocument/2006/relationships/image" Target="../media/image20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0.png"/><Relationship Id="rId13" Type="http://schemas.openxmlformats.org/officeDocument/2006/relationships/image" Target="../media/image1050.png"/><Relationship Id="rId3" Type="http://schemas.openxmlformats.org/officeDocument/2006/relationships/image" Target="../media/image177.jpeg"/><Relationship Id="rId7" Type="http://schemas.openxmlformats.org/officeDocument/2006/relationships/image" Target="../media/image990.png"/><Relationship Id="rId12" Type="http://schemas.openxmlformats.org/officeDocument/2006/relationships/image" Target="../media/image1040.png"/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0.png"/><Relationship Id="rId11" Type="http://schemas.openxmlformats.org/officeDocument/2006/relationships/image" Target="../media/image1030.png"/><Relationship Id="rId5" Type="http://schemas.openxmlformats.org/officeDocument/2006/relationships/image" Target="../media/image179.jpeg"/><Relationship Id="rId15" Type="http://schemas.openxmlformats.org/officeDocument/2006/relationships/image" Target="../media/image1800.png"/><Relationship Id="rId10" Type="http://schemas.openxmlformats.org/officeDocument/2006/relationships/image" Target="../media/image1020.png"/><Relationship Id="rId4" Type="http://schemas.openxmlformats.org/officeDocument/2006/relationships/image" Target="../media/image178.jpeg"/><Relationship Id="rId9" Type="http://schemas.openxmlformats.org/officeDocument/2006/relationships/image" Target="../media/image1010.png"/><Relationship Id="rId14" Type="http://schemas.openxmlformats.org/officeDocument/2006/relationships/image" Target="../media/image106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0.png"/><Relationship Id="rId7" Type="http://schemas.openxmlformats.org/officeDocument/2006/relationships/image" Target="../media/image203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5" Type="http://schemas.openxmlformats.org/officeDocument/2006/relationships/image" Target="../media/image2010.png"/><Relationship Id="rId4" Type="http://schemas.openxmlformats.org/officeDocument/2006/relationships/image" Target="../media/image200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Unsupervised Learning:</a:t>
            </a:r>
            <a:br>
              <a:rPr lang="en-US" altLang="zh-TW" dirty="0"/>
            </a:br>
            <a:r>
              <a:rPr lang="en-US" altLang="zh-TW" sz="5300" dirty="0"/>
              <a:t>Linear Dimension Reduction</a:t>
            </a:r>
            <a:endParaRPr lang="zh-TW" altLang="en-US" sz="53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1728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Principle Component Analysis (PCA)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2440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PCA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550" y="258720"/>
            <a:ext cx="5257800" cy="3598141"/>
          </a:xfrm>
        </p:spPr>
      </p:pic>
      <p:cxnSp>
        <p:nvCxnSpPr>
          <p:cNvPr id="6" name="直線單箭頭接點 5"/>
          <p:cNvCxnSpPr/>
          <p:nvPr/>
        </p:nvCxnSpPr>
        <p:spPr>
          <a:xfrm flipV="1">
            <a:off x="3924300" y="921501"/>
            <a:ext cx="3185659" cy="24201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V="1">
            <a:off x="952791" y="4972094"/>
            <a:ext cx="1687285" cy="824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2465650" y="5050884"/>
                <a:ext cx="4513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650" y="5050884"/>
                <a:ext cx="451341" cy="369332"/>
              </a:xfrm>
              <a:prstGeom prst="rect">
                <a:avLst/>
              </a:prstGeom>
              <a:blipFill>
                <a:blip r:embed="rId3"/>
                <a:stretch>
                  <a:fillRect l="-8000" t="-1667" r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單箭頭接點 12"/>
          <p:cNvCxnSpPr/>
          <p:nvPr/>
        </p:nvCxnSpPr>
        <p:spPr>
          <a:xfrm flipV="1">
            <a:off x="1006322" y="4148316"/>
            <a:ext cx="429068" cy="160567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1006322" y="4091261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22" y="4091261"/>
                <a:ext cx="241733" cy="369332"/>
              </a:xfrm>
              <a:prstGeom prst="rect">
                <a:avLst/>
              </a:prstGeom>
              <a:blipFill>
                <a:blip r:embed="rId4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接點 17"/>
          <p:cNvCxnSpPr/>
          <p:nvPr/>
        </p:nvCxnSpPr>
        <p:spPr>
          <a:xfrm>
            <a:off x="1488921" y="4189584"/>
            <a:ext cx="518427" cy="1045966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1789147" y="5300409"/>
            <a:ext cx="162799" cy="4385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橢圓 23"/>
          <p:cNvSpPr/>
          <p:nvPr/>
        </p:nvSpPr>
        <p:spPr>
          <a:xfrm flipH="1">
            <a:off x="1901579" y="5157838"/>
            <a:ext cx="184666" cy="18466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3331523" y="4109033"/>
                <a:ext cx="51838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Project all the data points x onto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TW" sz="2400" dirty="0"/>
                  <a:t>, and obtain a set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523" y="4109033"/>
                <a:ext cx="5183827" cy="830997"/>
              </a:xfrm>
              <a:prstGeom prst="rect">
                <a:avLst/>
              </a:prstGeom>
              <a:blipFill>
                <a:blip r:embed="rId5"/>
                <a:stretch>
                  <a:fillRect l="-1882" t="-5882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3375293" y="4922990"/>
                <a:ext cx="51400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srgbClr val="0000FF"/>
                    </a:solidFill>
                  </a:rPr>
                  <a:t>We want the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400" dirty="0">
                    <a:solidFill>
                      <a:srgbClr val="0000FF"/>
                    </a:solidFill>
                  </a:rPr>
                  <a:t> as large as possible</a:t>
                </a:r>
                <a:endParaRPr lang="zh-TW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293" y="4922990"/>
                <a:ext cx="5140057" cy="830997"/>
              </a:xfrm>
              <a:prstGeom prst="rect">
                <a:avLst/>
              </a:prstGeom>
              <a:blipFill>
                <a:blip r:embed="rId6"/>
                <a:stretch>
                  <a:fillRect l="-1898" t="-5882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線單箭頭接點 29"/>
          <p:cNvCxnSpPr/>
          <p:nvPr/>
        </p:nvCxnSpPr>
        <p:spPr>
          <a:xfrm flipH="1" flipV="1">
            <a:off x="2956509" y="2131573"/>
            <a:ext cx="950700" cy="122278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 rot="3199993">
            <a:off x="5327130" y="747104"/>
            <a:ext cx="295532" cy="290613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 rot="19245637">
            <a:off x="3722306" y="2619620"/>
            <a:ext cx="330876" cy="13476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/>
          <p:cNvSpPr txBox="1"/>
          <p:nvPr/>
        </p:nvSpPr>
        <p:spPr>
          <a:xfrm>
            <a:off x="5938681" y="2011191"/>
            <a:ext cx="1282041" cy="83099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Large variance</a:t>
            </a:r>
            <a:endParaRPr lang="zh-TW" altLang="en-US" sz="24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4452716" y="3410888"/>
            <a:ext cx="2044359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Small variance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3375293" y="5632217"/>
                <a:ext cx="3762983" cy="1032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293" y="5632217"/>
                <a:ext cx="3762983" cy="10323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693345" y="1876260"/>
                <a:ext cx="12713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𝑊𝑥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45" y="1876260"/>
                <a:ext cx="1271374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1150524" y="3267613"/>
                <a:ext cx="15247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524" y="3267613"/>
                <a:ext cx="1524776" cy="369332"/>
              </a:xfrm>
              <a:prstGeom prst="rect">
                <a:avLst/>
              </a:prstGeom>
              <a:blipFill>
                <a:blip r:embed="rId9"/>
                <a:stretch>
                  <a:fillRect l="-2400" r="-1600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1435390" y="5779052"/>
                <a:ext cx="15247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390" y="5779052"/>
                <a:ext cx="1524776" cy="369332"/>
              </a:xfrm>
              <a:prstGeom prst="rect">
                <a:avLst/>
              </a:prstGeom>
              <a:blipFill>
                <a:blip r:embed="rId10"/>
                <a:stretch>
                  <a:fillRect l="-1992" r="-1594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字方塊 26"/>
          <p:cNvSpPr txBox="1"/>
          <p:nvPr/>
        </p:nvSpPr>
        <p:spPr>
          <a:xfrm>
            <a:off x="577584" y="2595019"/>
            <a:ext cx="2220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Reduce to 1-D: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7109959" y="5873412"/>
                <a:ext cx="14895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959" y="5873412"/>
                <a:ext cx="1489510" cy="369332"/>
              </a:xfrm>
              <a:prstGeom prst="rect">
                <a:avLst/>
              </a:prstGeom>
              <a:blipFill>
                <a:blip r:embed="rId11"/>
                <a:stretch>
                  <a:fillRect r="-4490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72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24" grpId="0" animBg="1"/>
      <p:bldP spid="25" grpId="0"/>
      <p:bldP spid="29" grpId="0"/>
      <p:bldP spid="33" grpId="0" animBg="1"/>
      <p:bldP spid="34" grpId="0" animBg="1"/>
      <p:bldP spid="35" grpId="0" animBg="1"/>
      <p:bldP spid="36" grpId="0" animBg="1"/>
      <p:bldP spid="37" grpId="0"/>
      <p:bldP spid="21" grpId="0"/>
      <p:bldP spid="22" grpId="0"/>
      <p:bldP spid="26" grpId="0"/>
      <p:bldP spid="27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PCA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3400740" y="3902607"/>
                <a:ext cx="572714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We want the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2400" dirty="0"/>
                  <a:t> as large as possible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0740" y="3902607"/>
                <a:ext cx="5727145" cy="830997"/>
              </a:xfrm>
              <a:prstGeom prst="rect">
                <a:avLst/>
              </a:prstGeom>
              <a:blipFill>
                <a:blip r:embed="rId2"/>
                <a:stretch>
                  <a:fillRect l="-1704"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3311108" y="4747653"/>
                <a:ext cx="3762983" cy="1046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108" y="4747653"/>
                <a:ext cx="3762983" cy="10468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7019235" y="5045078"/>
                <a:ext cx="14961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235" y="5045078"/>
                <a:ext cx="1496115" cy="369332"/>
              </a:xfrm>
              <a:prstGeom prst="rect">
                <a:avLst/>
              </a:prstGeom>
              <a:blipFill>
                <a:blip r:embed="rId4"/>
                <a:stretch>
                  <a:fillRect t="-1667" r="-4472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6949715" y="5527169"/>
                <a:ext cx="16338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715" y="5527169"/>
                <a:ext cx="1633845" cy="369332"/>
              </a:xfrm>
              <a:prstGeom prst="rect">
                <a:avLst/>
              </a:prstGeom>
              <a:blipFill>
                <a:blip r:embed="rId5"/>
                <a:stretch>
                  <a:fillRect l="-1866" t="-1667" r="-4104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693345" y="1876260"/>
                <a:ext cx="12713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𝑊𝑥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45" y="1876260"/>
                <a:ext cx="1271374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/>
              <p:cNvSpPr txBox="1"/>
              <p:nvPr/>
            </p:nvSpPr>
            <p:spPr>
              <a:xfrm>
                <a:off x="1150524" y="3267613"/>
                <a:ext cx="15247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2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524" y="3267613"/>
                <a:ext cx="1524776" cy="369332"/>
              </a:xfrm>
              <a:prstGeom prst="rect">
                <a:avLst/>
              </a:prstGeom>
              <a:blipFill>
                <a:blip r:embed="rId7"/>
                <a:stretch>
                  <a:fillRect l="-2400" r="-1600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文字方塊 42"/>
          <p:cNvSpPr txBox="1"/>
          <p:nvPr/>
        </p:nvSpPr>
        <p:spPr>
          <a:xfrm>
            <a:off x="577584" y="2595019"/>
            <a:ext cx="2220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Reduce to 1-D:</a:t>
            </a:r>
            <a:endParaRPr lang="zh-TW" altLang="en-US" sz="2400" dirty="0"/>
          </a:p>
        </p:txBody>
      </p:sp>
      <p:grpSp>
        <p:nvGrpSpPr>
          <p:cNvPr id="9" name="群組 8"/>
          <p:cNvGrpSpPr/>
          <p:nvPr/>
        </p:nvGrpSpPr>
        <p:grpSpPr>
          <a:xfrm>
            <a:off x="3340668" y="817601"/>
            <a:ext cx="5422962" cy="2672607"/>
            <a:chOff x="3340668" y="817601"/>
            <a:chExt cx="5422962" cy="2672607"/>
          </a:xfrm>
        </p:grpSpPr>
        <p:grpSp>
          <p:nvGrpSpPr>
            <p:cNvPr id="5" name="群組 4"/>
            <p:cNvGrpSpPr/>
            <p:nvPr/>
          </p:nvGrpSpPr>
          <p:grpSpPr>
            <a:xfrm>
              <a:off x="3400740" y="884532"/>
              <a:ext cx="5267946" cy="2555518"/>
              <a:chOff x="3432782" y="1061327"/>
              <a:chExt cx="5267946" cy="255551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文字方塊 43"/>
                  <p:cNvSpPr txBox="1"/>
                  <p:nvPr/>
                </p:nvSpPr>
                <p:spPr>
                  <a:xfrm>
                    <a:off x="3432782" y="1061327"/>
                    <a:ext cx="5183827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TW" sz="2400" dirty="0"/>
                      <a:t>Project all the data points x onto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a14:m>
                    <a:r>
                      <a:rPr lang="en-US" altLang="zh-TW" sz="2400" dirty="0"/>
                      <a:t>, and obtain a set of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44" name="文字方塊 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32782" y="1061327"/>
                    <a:ext cx="5183827" cy="83099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882" t="-5882" b="-1617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文字方塊 44"/>
                  <p:cNvSpPr txBox="1"/>
                  <p:nvPr/>
                </p:nvSpPr>
                <p:spPr>
                  <a:xfrm>
                    <a:off x="3476552" y="1875284"/>
                    <a:ext cx="5140057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TW" sz="2400" dirty="0">
                        <a:solidFill>
                          <a:srgbClr val="0000FF"/>
                        </a:solidFill>
                      </a:rPr>
                      <a:t>We want the variance of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altLang="zh-TW" sz="2400" dirty="0">
                        <a:solidFill>
                          <a:srgbClr val="0000FF"/>
                        </a:solidFill>
                      </a:rPr>
                      <a:t> as large as possible</a:t>
                    </a:r>
                    <a:endParaRPr lang="zh-TW" altLang="en-US" sz="24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文字方塊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76552" y="1875284"/>
                    <a:ext cx="5140057" cy="83099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779" t="-5882" b="-1617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文字方塊 45"/>
                  <p:cNvSpPr txBox="1"/>
                  <p:nvPr/>
                </p:nvSpPr>
                <p:spPr>
                  <a:xfrm>
                    <a:off x="3476552" y="2584511"/>
                    <a:ext cx="3762983" cy="103233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𝑉𝑎𝑟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46" name="文字方塊 4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76552" y="2584511"/>
                    <a:ext cx="3762983" cy="103233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文字方塊 46"/>
                  <p:cNvSpPr txBox="1"/>
                  <p:nvPr/>
                </p:nvSpPr>
                <p:spPr>
                  <a:xfrm>
                    <a:off x="7211218" y="2825706"/>
                    <a:ext cx="1489510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47" name="文字方塊 4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11218" y="2825706"/>
                    <a:ext cx="1489510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t="-1667" r="-4508" b="-1500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" name="矩形 6"/>
            <p:cNvSpPr/>
            <p:nvPr/>
          </p:nvSpPr>
          <p:spPr>
            <a:xfrm>
              <a:off x="3340668" y="817601"/>
              <a:ext cx="5422962" cy="2672607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1150524" y="3776348"/>
                <a:ext cx="15384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524" y="3776348"/>
                <a:ext cx="1538498" cy="369332"/>
              </a:xfrm>
              <a:prstGeom prst="rect">
                <a:avLst/>
              </a:prstGeom>
              <a:blipFill>
                <a:blip r:embed="rId12"/>
                <a:stretch>
                  <a:fillRect l="-2381" r="-158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矩形 48"/>
          <p:cNvSpPr/>
          <p:nvPr/>
        </p:nvSpPr>
        <p:spPr>
          <a:xfrm>
            <a:off x="3340668" y="3849584"/>
            <a:ext cx="5422962" cy="230628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633322" y="4367092"/>
                <a:ext cx="2132379" cy="1369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  <m:e>
                              <m:r>
                                <a:rPr lang="zh-TW" altLang="en-US" sz="28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22" y="4367092"/>
                <a:ext cx="2132379" cy="13694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820810" y="5794543"/>
            <a:ext cx="1757402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Orthogonal matrix</a:t>
            </a:r>
            <a:endParaRPr lang="zh-TW" altLang="en-US" sz="2400" dirty="0"/>
          </a:p>
        </p:txBody>
      </p:sp>
      <p:cxnSp>
        <p:nvCxnSpPr>
          <p:cNvPr id="14" name="直線單箭頭接點 13"/>
          <p:cNvCxnSpPr/>
          <p:nvPr/>
        </p:nvCxnSpPr>
        <p:spPr>
          <a:xfrm flipV="1">
            <a:off x="2798048" y="2307147"/>
            <a:ext cx="542620" cy="11329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48" idx="3"/>
          </p:cNvCxnSpPr>
          <p:nvPr/>
        </p:nvCxnSpPr>
        <p:spPr>
          <a:xfrm>
            <a:off x="2689022" y="3961014"/>
            <a:ext cx="651646" cy="9043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45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9" grpId="0"/>
      <p:bldP spid="40" grpId="0"/>
      <p:bldP spid="48" grpId="0"/>
      <p:bldP spid="49" grpId="0" animBg="1"/>
      <p:bldP spid="50" grpId="0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263137"/>
            <a:ext cx="7772400" cy="2387600"/>
          </a:xfrm>
        </p:spPr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</a:rPr>
              <a:t>Warning of Math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474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PCA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5405975" y="5106451"/>
                <a:ext cx="30673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975" y="5106451"/>
                <a:ext cx="3067378" cy="369332"/>
              </a:xfrm>
              <a:prstGeom prst="rect">
                <a:avLst/>
              </a:prstGeom>
              <a:blipFill>
                <a:blip r:embed="rId2"/>
                <a:stretch>
                  <a:fillRect t="-1667" r="-1988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087649" y="845799"/>
                <a:ext cx="3690241" cy="894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649" y="845799"/>
                <a:ext cx="3690241" cy="8943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820879" y="853319"/>
                <a:ext cx="1906356" cy="894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879" y="853319"/>
                <a:ext cx="1906356" cy="8943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7676880" y="1063042"/>
                <a:ext cx="11622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̅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6880" y="1063042"/>
                <a:ext cx="1162241" cy="369332"/>
              </a:xfrm>
              <a:prstGeom prst="rect">
                <a:avLst/>
              </a:prstGeom>
              <a:blipFill>
                <a:blip r:embed="rId5"/>
                <a:stretch>
                  <a:fillRect l="-2094" r="-361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411099" y="2514220"/>
                <a:ext cx="3871840" cy="988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99" y="2514220"/>
                <a:ext cx="3871840" cy="9885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409931" y="3446995"/>
                <a:ext cx="3181432" cy="986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31" y="3446995"/>
                <a:ext cx="3181432" cy="9866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4466537" y="2305454"/>
                <a:ext cx="23509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6537" y="2305454"/>
                <a:ext cx="2350964" cy="369332"/>
              </a:xfrm>
              <a:prstGeom prst="rect">
                <a:avLst/>
              </a:prstGeom>
              <a:blipFill>
                <a:blip r:embed="rId8"/>
                <a:stretch>
                  <a:fillRect r="-1039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905916" y="2305454"/>
                <a:ext cx="14033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916" y="2305454"/>
                <a:ext cx="1403398" cy="369332"/>
              </a:xfrm>
              <a:prstGeom prst="rect">
                <a:avLst/>
              </a:prstGeom>
              <a:blipFill>
                <a:blip r:embed="rId9"/>
                <a:stretch>
                  <a:fillRect l="-1739" r="-4783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4458613" y="2907268"/>
                <a:ext cx="1816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613" y="2907268"/>
                <a:ext cx="1816266" cy="369332"/>
              </a:xfrm>
              <a:prstGeom prst="rect">
                <a:avLst/>
              </a:prstGeom>
              <a:blipFill>
                <a:blip r:embed="rId10"/>
                <a:stretch>
                  <a:fillRect l="-1342" r="-1007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6382440" y="2887624"/>
                <a:ext cx="14064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440" y="2887624"/>
                <a:ext cx="1406411" cy="369332"/>
              </a:xfrm>
              <a:prstGeom prst="rect">
                <a:avLst/>
              </a:prstGeom>
              <a:blipFill>
                <a:blip r:embed="rId11"/>
                <a:stretch>
                  <a:fillRect l="-1732" t="-1667" r="-1732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409931" y="4240922"/>
                <a:ext cx="4481562" cy="986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31" y="4240922"/>
                <a:ext cx="4481562" cy="98668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26260" y="5090122"/>
                <a:ext cx="4996028" cy="986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60" y="5090122"/>
                <a:ext cx="4996028" cy="98668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>
          <a:xfrm>
            <a:off x="1646908" y="5145714"/>
            <a:ext cx="2832104" cy="78739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567281" y="6125913"/>
                <a:ext cx="282730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81" y="6125913"/>
                <a:ext cx="282730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5366746" y="3840559"/>
                <a:ext cx="28270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TW" sz="2400" dirty="0"/>
                  <a:t> maximizing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6746" y="3840559"/>
                <a:ext cx="2827085" cy="461665"/>
              </a:xfrm>
              <a:prstGeom prst="rect">
                <a:avLst/>
              </a:prstGeom>
              <a:blipFill>
                <a:blip r:embed="rId15"/>
                <a:stretch>
                  <a:fillRect l="-3233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6733221" y="4387508"/>
                <a:ext cx="17329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221" y="4387508"/>
                <a:ext cx="1732940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3232917" y="6172910"/>
                <a:ext cx="1796137" cy="461665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917" y="6172910"/>
                <a:ext cx="1796137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368003" y="1652610"/>
                <a:ext cx="3762983" cy="10477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003" y="1652610"/>
                <a:ext cx="3762983" cy="10477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2114935" y="357994"/>
                <a:ext cx="15247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935" y="357994"/>
                <a:ext cx="1524776" cy="369332"/>
              </a:xfrm>
              <a:prstGeom prst="rect">
                <a:avLst/>
              </a:prstGeom>
              <a:blipFill>
                <a:blip r:embed="rId19"/>
                <a:stretch>
                  <a:fillRect l="-2400" t="-1667" r="-1600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/>
          <p:cNvSpPr/>
          <p:nvPr/>
        </p:nvSpPr>
        <p:spPr>
          <a:xfrm>
            <a:off x="5110013" y="3645429"/>
            <a:ext cx="3707416" cy="2117817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402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 animBg="1"/>
      <p:bldP spid="19" grpId="0"/>
      <p:bldP spid="20" grpId="0"/>
      <p:bldP spid="21" grpId="0"/>
      <p:bldP spid="22" grpId="0" animBg="1"/>
      <p:bldP spid="23" grpId="0"/>
      <p:bldP spid="24" grpId="0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599663" y="296193"/>
                <a:ext cx="28270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TW" sz="2400" dirty="0"/>
                  <a:t> maximizing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63" y="296193"/>
                <a:ext cx="2827085" cy="461665"/>
              </a:xfrm>
              <a:prstGeom prst="rect">
                <a:avLst/>
              </a:prstGeom>
              <a:blipFill>
                <a:blip r:embed="rId3"/>
                <a:stretch>
                  <a:fillRect l="-3233"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256097" y="345850"/>
                <a:ext cx="24901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097" y="345850"/>
                <a:ext cx="249017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255254" y="358202"/>
                <a:ext cx="18167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254" y="358202"/>
                <a:ext cx="1816716" cy="369332"/>
              </a:xfrm>
              <a:prstGeom prst="rect">
                <a:avLst/>
              </a:prstGeom>
              <a:blipFill>
                <a:blip r:embed="rId5"/>
                <a:stretch>
                  <a:fillRect r="-3691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202142" y="997781"/>
                <a:ext cx="17961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142" y="997781"/>
                <a:ext cx="1796137" cy="461665"/>
              </a:xfrm>
              <a:prstGeom prst="rect">
                <a:avLst/>
              </a:prstGeom>
              <a:blipFill>
                <a:blip r:embed="rId6"/>
                <a:stretch>
                  <a:fillRect l="-6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3131594" y="997781"/>
            <a:ext cx="1662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Symmetric 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737186" y="984194"/>
            <a:ext cx="3213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positive-semidefinite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4714250" y="1348295"/>
            <a:ext cx="4186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(non-negative eigenvalues)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651746" y="2048192"/>
            <a:ext cx="6211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Using Lagrange multiplier [Bishop, Appendix E]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733595" y="5761047"/>
                <a:ext cx="64588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the eigenvector of the covariance matrix S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595" y="5761047"/>
                <a:ext cx="6458857" cy="461665"/>
              </a:xfrm>
              <a:prstGeom prst="rect">
                <a:avLst/>
              </a:prstGeom>
              <a:blipFill>
                <a:blip r:embed="rId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3223669" y="6158557"/>
                <a:ext cx="55410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Corresponding to the largest eigenvalue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669" y="6158557"/>
                <a:ext cx="5541072" cy="461665"/>
              </a:xfrm>
              <a:prstGeom prst="rect">
                <a:avLst/>
              </a:prstGeom>
              <a:blipFill>
                <a:blip r:embed="rId8"/>
                <a:stretch>
                  <a:fillRect l="-1100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2097664" y="2602107"/>
                <a:ext cx="5097549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𝑆</m:t>
                    </m:r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664" y="2602107"/>
                <a:ext cx="5097549" cy="4168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157623" y="3338235"/>
                <a:ext cx="2359557" cy="3728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623" y="3338235"/>
                <a:ext cx="2359557" cy="372859"/>
              </a:xfrm>
              <a:prstGeom prst="rect">
                <a:avLst/>
              </a:prstGeom>
              <a:blipFill>
                <a:blip r:embed="rId10"/>
                <a:stretch>
                  <a:fillRect l="-3101" t="-167213" r="-2842" b="-2508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1157622" y="3865224"/>
                <a:ext cx="2359557" cy="373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622" y="3865224"/>
                <a:ext cx="2359557" cy="373564"/>
              </a:xfrm>
              <a:prstGeom prst="rect">
                <a:avLst/>
              </a:prstGeom>
              <a:blipFill>
                <a:blip r:embed="rId11"/>
                <a:stretch>
                  <a:fillRect l="-3101" t="-165574" r="-2842" b="-2524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字方塊 21"/>
          <p:cNvSpPr txBox="1"/>
          <p:nvPr/>
        </p:nvSpPr>
        <p:spPr>
          <a:xfrm rot="5400000">
            <a:off x="2086563" y="4368672"/>
            <a:ext cx="614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23" name="右大括弧 22"/>
          <p:cNvSpPr/>
          <p:nvPr/>
        </p:nvSpPr>
        <p:spPr>
          <a:xfrm>
            <a:off x="3623836" y="3332343"/>
            <a:ext cx="385347" cy="1747936"/>
          </a:xfrm>
          <a:prstGeom prst="rightBrace">
            <a:avLst>
              <a:gd name="adj1" fmla="val 18965"/>
              <a:gd name="adj2" fmla="val 18979"/>
            </a:avLst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4327807" y="3372860"/>
                <a:ext cx="21330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807" y="3372860"/>
                <a:ext cx="2133084" cy="369332"/>
              </a:xfrm>
              <a:prstGeom prst="rect">
                <a:avLst/>
              </a:prstGeom>
              <a:blipFill>
                <a:blip r:embed="rId12"/>
                <a:stretch>
                  <a:fillRect l="-3143" r="-2857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4213207" y="4443762"/>
                <a:ext cx="34234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207" y="4443762"/>
                <a:ext cx="3423408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4308932" y="4937505"/>
                <a:ext cx="9325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932" y="4937505"/>
                <a:ext cx="932571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字方塊 26"/>
          <p:cNvSpPr txBox="1"/>
          <p:nvPr/>
        </p:nvSpPr>
        <p:spPr>
          <a:xfrm>
            <a:off x="5165163" y="4955436"/>
            <a:ext cx="361038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Choose the maximum one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613113" y="5696892"/>
            <a:ext cx="8202275" cy="97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1101676" y="1026922"/>
            <a:ext cx="7209567" cy="78739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4327807" y="3833766"/>
                <a:ext cx="15971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807" y="3833766"/>
                <a:ext cx="1597104" cy="369332"/>
              </a:xfrm>
              <a:prstGeom prst="rect">
                <a:avLst/>
              </a:prstGeom>
              <a:blipFill>
                <a:blip r:embed="rId15"/>
                <a:stretch>
                  <a:fillRect l="-4198" r="-1145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6034478" y="3782619"/>
                <a:ext cx="2321469" cy="4616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: eigenvector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4478" y="3782619"/>
                <a:ext cx="2321469" cy="461665"/>
              </a:xfrm>
              <a:prstGeom prst="rect">
                <a:avLst/>
              </a:prstGeom>
              <a:blipFill>
                <a:blip r:embed="rId16"/>
                <a:stretch>
                  <a:fillRect t="-10526" r="-2618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8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2" grpId="0"/>
      <p:bldP spid="23" grpId="0" animBg="1"/>
      <p:bldP spid="24" grpId="0"/>
      <p:bldP spid="25" grpId="0"/>
      <p:bldP spid="26" grpId="0"/>
      <p:bldP spid="27" grpId="0" animBg="1"/>
      <p:bldP spid="7" grpId="0" animBg="1"/>
      <p:bldP spid="29" grpId="0" animBg="1"/>
      <p:bldP spid="30" grpId="0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/>
          <p:cNvGrpSpPr/>
          <p:nvPr/>
        </p:nvGrpSpPr>
        <p:grpSpPr>
          <a:xfrm>
            <a:off x="408080" y="326922"/>
            <a:ext cx="8268922" cy="461772"/>
            <a:chOff x="408080" y="326922"/>
            <a:chExt cx="8268922" cy="461772"/>
          </a:xfrm>
        </p:grpSpPr>
        <p:grpSp>
          <p:nvGrpSpPr>
            <p:cNvPr id="32" name="群組 31"/>
            <p:cNvGrpSpPr/>
            <p:nvPr/>
          </p:nvGrpSpPr>
          <p:grpSpPr>
            <a:xfrm>
              <a:off x="408080" y="326922"/>
              <a:ext cx="5076860" cy="461772"/>
              <a:chOff x="359827" y="459881"/>
              <a:chExt cx="5076860" cy="46177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文字方塊 3"/>
                  <p:cNvSpPr txBox="1"/>
                  <p:nvPr/>
                </p:nvSpPr>
                <p:spPr>
                  <a:xfrm>
                    <a:off x="359827" y="459881"/>
                    <a:ext cx="282708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TW" sz="2400" dirty="0"/>
                      <a:t>Find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a14:m>
                    <a:r>
                      <a:rPr lang="en-US" altLang="zh-TW" sz="2400" dirty="0"/>
                      <a:t> maximizing </a:t>
                    </a:r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4" name="文字方塊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9827" y="459881"/>
                    <a:ext cx="2827085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3448" t="-10667" b="-3066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文字方塊 4"/>
                  <p:cNvSpPr txBox="1"/>
                  <p:nvPr/>
                </p:nvSpPr>
                <p:spPr>
                  <a:xfrm>
                    <a:off x="2946510" y="459988"/>
                    <a:ext cx="249017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5" name="文字方塊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46510" y="459988"/>
                    <a:ext cx="2490177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/>
                <p:cNvSpPr txBox="1"/>
                <p:nvPr/>
              </p:nvSpPr>
              <p:spPr>
                <a:xfrm>
                  <a:off x="4777820" y="376542"/>
                  <a:ext cx="18299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7820" y="376542"/>
                  <a:ext cx="1829925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3333" b="-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6847077" y="376542"/>
                  <a:ext cx="18299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7077" y="376542"/>
                  <a:ext cx="1829925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3667" b="-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643022" y="1153543"/>
                <a:ext cx="5130572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𝑆</m:t>
                    </m:r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22" y="1153543"/>
                <a:ext cx="5130572" cy="4168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5881781" y="1149216"/>
                <a:ext cx="2490169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−0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781" y="1149216"/>
                <a:ext cx="2490169" cy="4168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576444" y="2081066"/>
                <a:ext cx="2386615" cy="373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44" y="2081066"/>
                <a:ext cx="2386615" cy="373628"/>
              </a:xfrm>
              <a:prstGeom prst="rect">
                <a:avLst/>
              </a:prstGeom>
              <a:blipFill>
                <a:blip r:embed="rId8"/>
                <a:stretch>
                  <a:fillRect l="-2813" t="-162903" r="-2558" b="-2467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625443" y="2888127"/>
                <a:ext cx="2372765" cy="374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43" y="2888127"/>
                <a:ext cx="2372765" cy="374333"/>
              </a:xfrm>
              <a:prstGeom prst="rect">
                <a:avLst/>
              </a:prstGeom>
              <a:blipFill>
                <a:blip r:embed="rId9"/>
                <a:stretch>
                  <a:fillRect l="-3085" t="-167213" r="-2828" b="-2508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 rot="5400000">
            <a:off x="1515506" y="3550653"/>
            <a:ext cx="614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5" name="右大括弧 14"/>
          <p:cNvSpPr/>
          <p:nvPr/>
        </p:nvSpPr>
        <p:spPr>
          <a:xfrm>
            <a:off x="2963059" y="2112181"/>
            <a:ext cx="390889" cy="1947757"/>
          </a:xfrm>
          <a:prstGeom prst="rightBrace">
            <a:avLst>
              <a:gd name="adj1" fmla="val 49533"/>
              <a:gd name="adj2" fmla="val 10878"/>
            </a:avLst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3546464" y="2125552"/>
                <a:ext cx="30900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464" y="2125552"/>
                <a:ext cx="3090013" cy="369332"/>
              </a:xfrm>
              <a:prstGeom prst="rect">
                <a:avLst/>
              </a:prstGeom>
              <a:blipFill>
                <a:blip r:embed="rId10"/>
                <a:stretch>
                  <a:fillRect l="-1972" t="-1667" r="-1775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3453123" y="2726163"/>
                <a:ext cx="54758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123" y="2726163"/>
                <a:ext cx="5475858" cy="369332"/>
              </a:xfrm>
              <a:prstGeom prst="rect">
                <a:avLst/>
              </a:prstGeom>
              <a:blipFill>
                <a:blip r:embed="rId11"/>
                <a:stretch>
                  <a:fillRect r="-890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/>
          <p:cNvSpPr txBox="1"/>
          <p:nvPr/>
        </p:nvSpPr>
        <p:spPr>
          <a:xfrm>
            <a:off x="7158757" y="2587328"/>
            <a:ext cx="1102735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5449172" y="2604404"/>
            <a:ext cx="1080363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3518439" y="4033946"/>
                <a:ext cx="17374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439" y="4033946"/>
                <a:ext cx="1737463" cy="369332"/>
              </a:xfrm>
              <a:prstGeom prst="rect">
                <a:avLst/>
              </a:prstGeom>
              <a:blipFill>
                <a:blip r:embed="rId12"/>
                <a:stretch>
                  <a:fillRect l="-1404" t="-1667" r="-1053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5683125" y="3416433"/>
                <a:ext cx="173746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125" y="3416433"/>
                <a:ext cx="1737463" cy="369332"/>
              </a:xfrm>
              <a:prstGeom prst="rect">
                <a:avLst/>
              </a:prstGeom>
              <a:blipFill>
                <a:blip r:embed="rId13"/>
                <a:stretch>
                  <a:fillRect l="-3860" r="-8421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3537329" y="3313415"/>
                <a:ext cx="2079020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329" y="3313415"/>
                <a:ext cx="2079020" cy="49000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5296644" y="4014748"/>
                <a:ext cx="18621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644" y="4014748"/>
                <a:ext cx="1862113" cy="369332"/>
              </a:xfrm>
              <a:prstGeom prst="rect">
                <a:avLst/>
              </a:prstGeom>
              <a:blipFill>
                <a:blip r:embed="rId15"/>
                <a:stretch>
                  <a:fillRect l="-1311" t="-1667" r="-1311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7198598" y="4000715"/>
                <a:ext cx="5535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598" y="4000715"/>
                <a:ext cx="553549" cy="369332"/>
              </a:xfrm>
              <a:prstGeom prst="rect">
                <a:avLst/>
              </a:prstGeom>
              <a:blipFill>
                <a:blip r:embed="rId16"/>
                <a:stretch>
                  <a:fillRect l="-5495" r="-12088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714027" y="4901481"/>
                <a:ext cx="8470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TW" sz="2400" dirty="0"/>
                  <a:t>: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27" y="4901481"/>
                <a:ext cx="847091" cy="369332"/>
              </a:xfrm>
              <a:prstGeom prst="rect">
                <a:avLst/>
              </a:prstGeom>
              <a:blipFill>
                <a:blip r:embed="rId17"/>
                <a:stretch>
                  <a:fillRect l="-16547" t="-24590" r="-20863" b="-491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1994290" y="4901481"/>
                <a:ext cx="21462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290" y="4901481"/>
                <a:ext cx="2146293" cy="369332"/>
              </a:xfrm>
              <a:prstGeom prst="rect">
                <a:avLst/>
              </a:prstGeom>
              <a:blipFill>
                <a:blip r:embed="rId18"/>
                <a:stretch>
                  <a:fillRect l="-2841" r="-3125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4552644" y="4900868"/>
                <a:ext cx="16103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644" y="4900868"/>
                <a:ext cx="1610313" cy="369332"/>
              </a:xfrm>
              <a:prstGeom prst="rect">
                <a:avLst/>
              </a:prstGeom>
              <a:blipFill>
                <a:blip r:embed="rId19"/>
                <a:stretch>
                  <a:fillRect l="-4167" r="-1136" b="-4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613113" y="5713891"/>
                <a:ext cx="64588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the eigenvector of the covariance matrix S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113" y="5713891"/>
                <a:ext cx="6458857" cy="461665"/>
              </a:xfrm>
              <a:prstGeom prst="rect">
                <a:avLst/>
              </a:prstGeom>
              <a:blipFill>
                <a:blip r:embed="rId20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2689886" y="6129836"/>
                <a:ext cx="62162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Corresponding to the 2</a:t>
                </a:r>
                <a:r>
                  <a:rPr lang="en-US" altLang="zh-TW" sz="2400" baseline="30000" dirty="0"/>
                  <a:t>nd</a:t>
                </a:r>
                <a:r>
                  <a:rPr lang="en-US" altLang="zh-TW" sz="2400" dirty="0"/>
                  <a:t> largest eigenvalue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886" y="6129836"/>
                <a:ext cx="6216236" cy="461665"/>
              </a:xfrm>
              <a:prstGeom prst="rect">
                <a:avLst/>
              </a:prstGeom>
              <a:blipFill>
                <a:blip r:embed="rId21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/>
          <p:cNvSpPr/>
          <p:nvPr/>
        </p:nvSpPr>
        <p:spPr>
          <a:xfrm>
            <a:off x="613113" y="5664234"/>
            <a:ext cx="8202275" cy="97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接點 35"/>
          <p:cNvCxnSpPr/>
          <p:nvPr/>
        </p:nvCxnSpPr>
        <p:spPr>
          <a:xfrm>
            <a:off x="7162912" y="3128153"/>
            <a:ext cx="1102735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>
            <a:off x="5452097" y="3134280"/>
            <a:ext cx="1102735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3530135" y="3098727"/>
            <a:ext cx="128457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3512562" y="2579796"/>
            <a:ext cx="1302143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7071970" y="4511375"/>
                <a:ext cx="1697644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1970" y="4511375"/>
                <a:ext cx="1697644" cy="369332"/>
              </a:xfrm>
              <a:prstGeom prst="rect">
                <a:avLst/>
              </a:prstGeom>
              <a:blipFill>
                <a:blip r:embed="rId22"/>
                <a:stretch>
                  <a:fillRect l="-3571" r="-714" b="-112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48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4" grpId="0"/>
      <p:bldP spid="15" grpId="0" animBg="1"/>
      <p:bldP spid="13" grpId="0"/>
      <p:bldP spid="18" grpId="0"/>
      <p:bldP spid="19" grpId="0" animBg="1"/>
      <p:bldP spid="20" grpId="0" animBg="1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 animBg="1"/>
      <p:bldP spid="40" grpId="0" animBg="1"/>
      <p:bldP spid="4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679640" y="1156802"/>
                <a:ext cx="12713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𝑊𝑥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40" y="1156802"/>
                <a:ext cx="1271374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42243" y="1703022"/>
                <a:ext cx="189693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43" y="1703022"/>
                <a:ext cx="189693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/>
          <p:cNvSpPr txBox="1"/>
          <p:nvPr/>
        </p:nvSpPr>
        <p:spPr>
          <a:xfrm>
            <a:off x="642243" y="2297259"/>
            <a:ext cx="2758398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Diagonal matrix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321408" y="3289446"/>
                <a:ext cx="4854791" cy="10613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</m:d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408" y="3289446"/>
                <a:ext cx="4854791" cy="10613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6967332" y="3558879"/>
                <a:ext cx="185807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332" y="3558879"/>
                <a:ext cx="1858073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5044941" y="3558880"/>
                <a:ext cx="15354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𝑊𝑆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941" y="3558880"/>
                <a:ext cx="1535420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321408" y="377977"/>
            <a:ext cx="34748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PCA - decorrelation</a:t>
            </a:r>
            <a:endParaRPr lang="zh-TW" altLang="en-US" sz="32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586160" y="4347968"/>
                <a:ext cx="321011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𝑊𝑆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60" y="4347968"/>
                <a:ext cx="321011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3900738" y="4357883"/>
                <a:ext cx="342189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  <m:sSup>
                                  <m:sSup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738" y="4357883"/>
                <a:ext cx="3421899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64123" y="5044759"/>
                <a:ext cx="38125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8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23" y="5044759"/>
                <a:ext cx="3812519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4539898" y="5044758"/>
                <a:ext cx="408092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𝑊𝑤</m:t>
                                    </m:r>
                                  </m:e>
                                  <m:sup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8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𝑊𝑤</m:t>
                                    </m:r>
                                  </m:e>
                                  <m:sup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898" y="5044758"/>
                <a:ext cx="4080925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586160" y="5822218"/>
                <a:ext cx="322896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8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60" y="5822218"/>
                <a:ext cx="3228961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3900738" y="5822218"/>
                <a:ext cx="7082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738" y="5822218"/>
                <a:ext cx="708207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4810573" y="5782235"/>
            <a:ext cx="2309362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Diagonal matrix</a:t>
            </a:r>
            <a:endParaRPr lang="zh-TW" altLang="en-US" sz="2400" dirty="0"/>
          </a:p>
        </p:txBody>
      </p:sp>
      <p:grpSp>
        <p:nvGrpSpPr>
          <p:cNvPr id="22" name="群組 21"/>
          <p:cNvGrpSpPr/>
          <p:nvPr/>
        </p:nvGrpSpPr>
        <p:grpSpPr>
          <a:xfrm>
            <a:off x="3796270" y="350206"/>
            <a:ext cx="5040097" cy="2638989"/>
            <a:chOff x="3796270" y="350206"/>
            <a:chExt cx="5040097" cy="2638989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796270" y="350206"/>
              <a:ext cx="5040097" cy="2638989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5965254" y="1877242"/>
              <a:ext cx="702128" cy="45303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PCA</a:t>
              </a:r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/>
                <p:cNvSpPr txBox="1"/>
                <p:nvPr/>
              </p:nvSpPr>
              <p:spPr>
                <a:xfrm>
                  <a:off x="7734334" y="2439316"/>
                  <a:ext cx="34599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0" name="文字方塊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4334" y="2439316"/>
                  <a:ext cx="345992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12281" r="-7018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/>
                <p:cNvSpPr txBox="1"/>
                <p:nvPr/>
              </p:nvSpPr>
              <p:spPr>
                <a:xfrm>
                  <a:off x="6625184" y="1213635"/>
                  <a:ext cx="35311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1" name="文字方塊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5184" y="1213635"/>
                  <a:ext cx="353110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12069" r="-6897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8477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  <p:bldP spid="8" grpId="0"/>
      <p:bldP spid="9" grpId="0"/>
      <p:bldP spid="10" grpId="0"/>
      <p:bldP spid="12" grpId="0"/>
      <p:bldP spid="13" grpId="0"/>
      <p:bldP spid="14" grpId="0"/>
      <p:bldP spid="15" grpId="0"/>
      <p:bldP spid="16" grpId="0"/>
      <p:bldP spid="17" grpId="0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263137"/>
            <a:ext cx="7772400" cy="2387600"/>
          </a:xfrm>
        </p:spPr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</a:rPr>
              <a:t>End of Warning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34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PCA – Another Point of View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17" y="3288104"/>
            <a:ext cx="1556981" cy="161989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3068" y="3361797"/>
            <a:ext cx="1638300" cy="151447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1861" y="3346467"/>
            <a:ext cx="1533525" cy="154305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6004" y="3375042"/>
            <a:ext cx="1552575" cy="1514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2423318" y="3870669"/>
                <a:ext cx="73008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318" y="3870669"/>
                <a:ext cx="73008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/>
          <p:cNvSpPr txBox="1"/>
          <p:nvPr/>
        </p:nvSpPr>
        <p:spPr>
          <a:xfrm>
            <a:off x="4376511" y="3870669"/>
            <a:ext cx="730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+</a:t>
            </a:r>
            <a:endParaRPr lang="zh-TW" altLang="en-US" sz="28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6310654" y="3870669"/>
            <a:ext cx="730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+</a:t>
            </a:r>
            <a:endParaRPr lang="zh-TW" altLang="en-US" sz="2800" dirty="0"/>
          </a:p>
        </p:txBody>
      </p:sp>
      <p:grpSp>
        <p:nvGrpSpPr>
          <p:cNvPr id="36" name="群組 35"/>
          <p:cNvGrpSpPr/>
          <p:nvPr/>
        </p:nvGrpSpPr>
        <p:grpSpPr>
          <a:xfrm>
            <a:off x="1311124" y="1961808"/>
            <a:ext cx="7682646" cy="1325181"/>
            <a:chOff x="782948" y="4490093"/>
            <a:chExt cx="7682646" cy="1325181"/>
          </a:xfrm>
        </p:grpSpPr>
        <p:pic>
          <p:nvPicPr>
            <p:cNvPr id="37" name="圖片 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2948" y="4490093"/>
              <a:ext cx="1395776" cy="1290281"/>
            </a:xfrm>
            <a:prstGeom prst="rect">
              <a:avLst/>
            </a:prstGeom>
          </p:spPr>
        </p:pic>
        <p:pic>
          <p:nvPicPr>
            <p:cNvPr id="38" name="圖片 3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46597" y="4490093"/>
              <a:ext cx="1283531" cy="1291503"/>
            </a:xfrm>
            <a:prstGeom prst="rect">
              <a:avLst/>
            </a:prstGeom>
          </p:spPr>
        </p:pic>
        <p:pic>
          <p:nvPicPr>
            <p:cNvPr id="39" name="圖片 3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27277" y="4549716"/>
              <a:ext cx="1297396" cy="1265558"/>
            </a:xfrm>
            <a:prstGeom prst="rect">
              <a:avLst/>
            </a:prstGeom>
          </p:spPr>
        </p:pic>
        <p:pic>
          <p:nvPicPr>
            <p:cNvPr id="40" name="圖片 3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30183" y="4531333"/>
              <a:ext cx="1323975" cy="1257300"/>
            </a:xfrm>
            <a:prstGeom prst="rect">
              <a:avLst/>
            </a:prstGeom>
          </p:spPr>
        </p:pic>
        <p:pic>
          <p:nvPicPr>
            <p:cNvPr id="41" name="圖片 4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25270" y="4507854"/>
              <a:ext cx="1325524" cy="1257299"/>
            </a:xfrm>
            <a:prstGeom prst="rect">
              <a:avLst/>
            </a:prstGeom>
          </p:spPr>
        </p:pic>
        <p:sp>
          <p:nvSpPr>
            <p:cNvPr id="42" name="文字方塊 41"/>
            <p:cNvSpPr txBox="1"/>
            <p:nvPr/>
          </p:nvSpPr>
          <p:spPr>
            <a:xfrm>
              <a:off x="7524673" y="4972082"/>
              <a:ext cx="9409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…….</a:t>
              </a:r>
              <a:endParaRPr lang="zh-TW" altLang="en-US" sz="2800" b="1" dirty="0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1256994" y="5233692"/>
              <a:ext cx="1103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u</a:t>
              </a:r>
              <a:r>
                <a:rPr lang="en-US" altLang="zh-TW" sz="2400" baseline="30000" dirty="0"/>
                <a:t>1</a:t>
              </a:r>
              <a:endParaRPr lang="zh-TW" altLang="en-US" sz="2400" baseline="30000" dirty="0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2644555" y="5249612"/>
              <a:ext cx="1103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u</a:t>
              </a:r>
              <a:r>
                <a:rPr lang="en-US" altLang="zh-TW" sz="2400" baseline="30000" dirty="0"/>
                <a:t>2</a:t>
              </a:r>
              <a:endParaRPr lang="zh-TW" altLang="en-US" sz="2400" baseline="30000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3975631" y="5264469"/>
              <a:ext cx="1103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u</a:t>
              </a:r>
              <a:r>
                <a:rPr lang="en-US" altLang="zh-TW" sz="2400" baseline="30000" dirty="0"/>
                <a:t>3</a:t>
              </a:r>
              <a:endParaRPr lang="zh-TW" altLang="en-US" sz="2400" baseline="30000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5415473" y="5293101"/>
              <a:ext cx="1103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u</a:t>
              </a:r>
              <a:r>
                <a:rPr lang="en-US" altLang="zh-TW" sz="2400" baseline="30000" dirty="0"/>
                <a:t>4</a:t>
              </a:r>
              <a:endParaRPr lang="zh-TW" altLang="en-US" sz="2400" baseline="30000" dirty="0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6646781" y="5293100"/>
              <a:ext cx="1103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u</a:t>
              </a:r>
              <a:r>
                <a:rPr lang="en-US" altLang="zh-TW" sz="2400" baseline="30000" dirty="0"/>
                <a:t>5</a:t>
              </a:r>
              <a:endParaRPr lang="zh-TW" altLang="en-US" sz="2400" baseline="30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/>
              <p:cNvSpPr txBox="1"/>
              <p:nvPr/>
            </p:nvSpPr>
            <p:spPr>
              <a:xfrm>
                <a:off x="690079" y="5168585"/>
                <a:ext cx="592204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8" name="文字方塊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79" y="5168585"/>
                <a:ext cx="5922044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文字方塊 58"/>
          <p:cNvSpPr txBox="1"/>
          <p:nvPr/>
        </p:nvSpPr>
        <p:spPr>
          <a:xfrm>
            <a:off x="474495" y="5645557"/>
            <a:ext cx="1597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Pixels in a digit image</a:t>
            </a:r>
            <a:endParaRPr lang="zh-TW" altLang="en-US" sz="2400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2416199" y="6061055"/>
            <a:ext cx="2922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component</a:t>
            </a:r>
            <a:endParaRPr lang="zh-TW" altLang="en-US" sz="2400" dirty="0"/>
          </a:p>
        </p:txBody>
      </p:sp>
      <p:cxnSp>
        <p:nvCxnSpPr>
          <p:cNvPr id="61" name="直線單箭頭接點 60"/>
          <p:cNvCxnSpPr/>
          <p:nvPr/>
        </p:nvCxnSpPr>
        <p:spPr>
          <a:xfrm>
            <a:off x="2267049" y="5620057"/>
            <a:ext cx="860256" cy="52142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/>
          <p:nvPr/>
        </p:nvCxnSpPr>
        <p:spPr>
          <a:xfrm>
            <a:off x="3372494" y="5600587"/>
            <a:ext cx="280140" cy="52142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/>
          <p:nvPr/>
        </p:nvCxnSpPr>
        <p:spPr>
          <a:xfrm flipH="1">
            <a:off x="4304049" y="5585020"/>
            <a:ext cx="826580" cy="53699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/>
              <p:cNvSpPr txBox="1"/>
              <p:nvPr/>
            </p:nvSpPr>
            <p:spPr>
              <a:xfrm>
                <a:off x="6421654" y="4993774"/>
                <a:ext cx="739946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zh-TW" altLang="en-US" sz="28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654" y="4993774"/>
                <a:ext cx="739946" cy="15874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文字方塊 64"/>
          <p:cNvSpPr txBox="1"/>
          <p:nvPr/>
        </p:nvSpPr>
        <p:spPr>
          <a:xfrm>
            <a:off x="7099590" y="5371986"/>
            <a:ext cx="1877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Represent a digit image</a:t>
            </a:r>
            <a:endParaRPr lang="zh-TW" altLang="en-US" sz="2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284086" y="1505550"/>
            <a:ext cx="2672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Basic Component: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2139332" y="2085945"/>
            <a:ext cx="426250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3603629" y="2075387"/>
            <a:ext cx="342172" cy="46706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4904074" y="2083087"/>
            <a:ext cx="342172" cy="46706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6304211" y="2074927"/>
            <a:ext cx="342172" cy="46706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7606218" y="2083087"/>
            <a:ext cx="342172" cy="46706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310666" y="3063475"/>
                <a:ext cx="454292" cy="2059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66" y="3063475"/>
                <a:ext cx="454292" cy="205902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文字方塊 51"/>
          <p:cNvSpPr txBox="1"/>
          <p:nvPr/>
        </p:nvSpPr>
        <p:spPr>
          <a:xfrm>
            <a:off x="3976324" y="4302590"/>
            <a:ext cx="522035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u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5811113" y="4302591"/>
            <a:ext cx="518591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u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7831072" y="4286481"/>
            <a:ext cx="447197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u</a:t>
            </a:r>
            <a:r>
              <a:rPr lang="en-US" altLang="zh-TW" sz="2400" baseline="30000" dirty="0"/>
              <a:t>5</a:t>
            </a:r>
            <a:endParaRPr lang="zh-TW" altLang="en-US" sz="2400" baseline="300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2758359" y="3443021"/>
            <a:ext cx="522035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1x</a:t>
            </a:r>
            <a:endParaRPr lang="zh-TW" altLang="en-US" sz="2400" baseline="300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4741552" y="3432645"/>
            <a:ext cx="522035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1x</a:t>
            </a:r>
            <a:endParaRPr lang="zh-TW" altLang="en-US" sz="2400" baseline="300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6675695" y="3425209"/>
            <a:ext cx="522035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1x</a:t>
            </a:r>
            <a:endParaRPr lang="zh-TW" altLang="en-US" sz="2400" baseline="30000" dirty="0"/>
          </a:p>
        </p:txBody>
      </p:sp>
    </p:spTree>
    <p:extLst>
      <p:ext uri="{BB962C8B-B14F-4D97-AF65-F5344CB8AC3E}">
        <p14:creationId xmlns:p14="http://schemas.microsoft.com/office/powerpoint/2010/main" val="314418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58" grpId="0"/>
      <p:bldP spid="59" grpId="0"/>
      <p:bldP spid="60" grpId="0"/>
      <p:bldP spid="64" grpId="0"/>
      <p:bldP spid="65" grpId="0"/>
      <p:bldP spid="8" grpId="0" animBg="1"/>
      <p:bldP spid="35" grpId="0" animBg="1"/>
      <p:bldP spid="48" grpId="0" animBg="1"/>
      <p:bldP spid="49" grpId="0" animBg="1"/>
      <p:bldP spid="50" grpId="0" animBg="1"/>
      <p:bldP spid="51" grpId="0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Unsupervised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TW" dirty="0"/>
              <a:t>Clustering &amp; Dimension Reduction (</a:t>
            </a:r>
            <a:r>
              <a:rPr lang="zh-TW" altLang="en-US" dirty="0"/>
              <a:t>化繁為簡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TW" dirty="0"/>
              <a:t>Generation (</a:t>
            </a:r>
            <a:r>
              <a:rPr lang="zh-TW" altLang="en-US" dirty="0"/>
              <a:t>無中生有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431236" y="6176963"/>
            <a:ext cx="6281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Clustering &amp; Dimension Reduction</a:t>
            </a:r>
            <a:r>
              <a:rPr lang="zh-TW" altLang="en-US" sz="2400" dirty="0"/>
              <a:t> </a:t>
            </a:r>
            <a:r>
              <a:rPr lang="en-US" altLang="zh-TW" sz="2400" dirty="0"/>
              <a:t>in these slides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2499586" y="4069898"/>
            <a:ext cx="1404730" cy="4770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function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6645657" y="4324274"/>
            <a:ext cx="1404730" cy="67586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function</a:t>
            </a:r>
            <a:endParaRPr lang="zh-TW" altLang="en-US" sz="2400" dirty="0"/>
          </a:p>
        </p:txBody>
      </p:sp>
      <p:pic>
        <p:nvPicPr>
          <p:cNvPr id="3074" name="Picture 2" descr="「tree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594" y="2792773"/>
            <a:ext cx="1052512" cy="9893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「tree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179" y="4759570"/>
            <a:ext cx="1404731" cy="10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「tree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209" y="2705143"/>
            <a:ext cx="1404731" cy="10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箭號: 向下 7"/>
          <p:cNvSpPr/>
          <p:nvPr/>
        </p:nvSpPr>
        <p:spPr>
          <a:xfrm flipV="1">
            <a:off x="2861950" y="4538430"/>
            <a:ext cx="680002" cy="42299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下 11"/>
          <p:cNvSpPr/>
          <p:nvPr/>
        </p:nvSpPr>
        <p:spPr>
          <a:xfrm flipV="1">
            <a:off x="2864849" y="3628456"/>
            <a:ext cx="680002" cy="42299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下 12"/>
          <p:cNvSpPr/>
          <p:nvPr/>
        </p:nvSpPr>
        <p:spPr>
          <a:xfrm flipV="1">
            <a:off x="7005431" y="3901279"/>
            <a:ext cx="680002" cy="42299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下 13"/>
          <p:cNvSpPr/>
          <p:nvPr/>
        </p:nvSpPr>
        <p:spPr>
          <a:xfrm flipV="1">
            <a:off x="7005431" y="4993865"/>
            <a:ext cx="680002" cy="42299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6046719" y="5416860"/>
            <a:ext cx="2597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-21349" y="3105946"/>
            <a:ext cx="2173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only having function input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4415148" y="3908775"/>
            <a:ext cx="2173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only having function output</a:t>
            </a:r>
            <a:endParaRPr lang="zh-TW" altLang="en-US" sz="2400" dirty="0"/>
          </a:p>
        </p:txBody>
      </p:sp>
      <p:pic>
        <p:nvPicPr>
          <p:cNvPr id="1026" name="Picture 2" descr="Horse chestnut tre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055" y="4933983"/>
            <a:ext cx="1449873" cy="1027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5/56/Sequoiadendron_giganteum_at_Kenilworth_Castl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210" y="5077472"/>
            <a:ext cx="1262340" cy="102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orse chestnut tre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794" y="2858109"/>
            <a:ext cx="1449873" cy="1027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s://upload.wikimedia.org/wikipedia/commons/5/56/Sequoiadendron_giganteum_at_Kenilworth_Castl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400" y="3013857"/>
            <a:ext cx="1262340" cy="102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54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  <p:bldP spid="9" grpId="0"/>
      <p:bldP spid="11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PCA – Another Point of View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1469080" y="2915734"/>
                <a:ext cx="6492418" cy="1443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p>
                                    <m:sSup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e>
                              </m:d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lang="en-US" altLang="zh-TW" sz="28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zh-TW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TW" sz="28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nary>
                                            <m:naryPr>
                                              <m:chr m:val="∑"/>
                                              <m:ctrlPr>
                                                <a:rPr lang="zh-TW" alt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23"/>
                                                </m:rPr>
                                                <a:rPr lang="en-US" altLang="zh-TW" sz="28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altLang="zh-TW" sz="2800" i="1"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TW" sz="2800" i="1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sup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TW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sSup>
                                                <m:sSupPr>
                                                  <m:ctrlPr>
                                                    <a:rPr lang="en-US" altLang="zh-TW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TW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zh-TW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p>
                                              </m:sSup>
                                            </m:e>
                                          </m:nary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080" y="2915734"/>
                <a:ext cx="6492418" cy="14432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628650" y="4902275"/>
                <a:ext cx="2743572" cy="1767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8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902275"/>
                <a:ext cx="2743572" cy="17679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1727721" y="4368447"/>
                <a:ext cx="12713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𝑊𝑥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721" y="4368447"/>
                <a:ext cx="127137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/>
          <p:cNvSpPr/>
          <p:nvPr/>
        </p:nvSpPr>
        <p:spPr>
          <a:xfrm>
            <a:off x="4366378" y="6080277"/>
            <a:ext cx="43540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Proof in [Bishop, Chapter 12.1.2]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3614170" y="4902275"/>
                <a:ext cx="532993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800" dirty="0"/>
                  <a:t> is the component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,…</m:t>
                        </m:r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800" dirty="0"/>
                  <a:t> minimizing L 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170" y="4902275"/>
                <a:ext cx="5329934" cy="954107"/>
              </a:xfrm>
              <a:prstGeom prst="rect">
                <a:avLst/>
              </a:prstGeom>
              <a:blipFill>
                <a:blip r:embed="rId5"/>
                <a:stretch>
                  <a:fillRect t="-5732" b="-17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543417" y="1408470"/>
                <a:ext cx="80845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417" y="1408470"/>
                <a:ext cx="808458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接點 5"/>
          <p:cNvCxnSpPr/>
          <p:nvPr/>
        </p:nvCxnSpPr>
        <p:spPr>
          <a:xfrm>
            <a:off x="1838049" y="2060552"/>
            <a:ext cx="5281598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1860967" y="1752921"/>
            <a:ext cx="0" cy="319664"/>
          </a:xfrm>
          <a:prstGeom prst="line">
            <a:avLst/>
          </a:prstGeom>
          <a:ln w="38100">
            <a:solidFill>
              <a:srgbClr val="0000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7119647" y="1752273"/>
            <a:ext cx="0" cy="308279"/>
          </a:xfrm>
          <a:prstGeom prst="line">
            <a:avLst/>
          </a:prstGeom>
          <a:ln w="38100">
            <a:solidFill>
              <a:srgbClr val="0000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45142" y="2094733"/>
            <a:ext cx="4307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Reconstruction error: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814066" y="2310748"/>
                <a:ext cx="4871239" cy="46166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Find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,…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minimizing the error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4066" y="2310748"/>
                <a:ext cx="4871239" cy="461665"/>
              </a:xfrm>
              <a:prstGeom prst="rect">
                <a:avLst/>
              </a:prstGeom>
              <a:blipFill>
                <a:blip r:embed="rId7"/>
                <a:stretch>
                  <a:fillRect l="-1125" t="-10390" r="-2500" b="-27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6249685" y="4331193"/>
                <a:ext cx="80845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685" y="4331193"/>
                <a:ext cx="808458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接點 14"/>
          <p:cNvCxnSpPr/>
          <p:nvPr/>
        </p:nvCxnSpPr>
        <p:spPr>
          <a:xfrm>
            <a:off x="5805714" y="4301184"/>
            <a:ext cx="1771585" cy="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415128" y="4342972"/>
            <a:ext cx="1422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PCA: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994641" y="1408471"/>
                <a:ext cx="592204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641" y="1408471"/>
                <a:ext cx="5922044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1221351" y="2436329"/>
                <a:ext cx="229601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351" y="2436329"/>
                <a:ext cx="2296013" cy="461665"/>
              </a:xfrm>
              <a:prstGeom prst="rect">
                <a:avLst/>
              </a:prstGeom>
              <a:blipFill>
                <a:blip r:embed="rId10"/>
                <a:stretch>
                  <a:fillRect t="-4000" r="-2387" b="-18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63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  <p:bldP spid="30" grpId="0"/>
      <p:bldP spid="31" grpId="0"/>
      <p:bldP spid="32" grpId="0"/>
      <p:bldP spid="13" grpId="0"/>
      <p:bldP spid="8" grpId="0"/>
      <p:bldP spid="9" grpId="0" animBg="1"/>
      <p:bldP spid="23" grpId="0"/>
      <p:bldP spid="17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6546383" y="284520"/>
                <a:ext cx="80845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383" y="284520"/>
                <a:ext cx="80845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接點 4"/>
          <p:cNvCxnSpPr/>
          <p:nvPr/>
        </p:nvCxnSpPr>
        <p:spPr>
          <a:xfrm>
            <a:off x="1841015" y="936602"/>
            <a:ext cx="5281598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>
            <a:off x="1863933" y="628971"/>
            <a:ext cx="0" cy="319664"/>
          </a:xfrm>
          <a:prstGeom prst="line">
            <a:avLst/>
          </a:prstGeom>
          <a:ln w="38100">
            <a:solidFill>
              <a:srgbClr val="0000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7122613" y="628323"/>
            <a:ext cx="0" cy="308279"/>
          </a:xfrm>
          <a:prstGeom prst="line">
            <a:avLst/>
          </a:prstGeom>
          <a:ln w="38100">
            <a:solidFill>
              <a:srgbClr val="0000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48108" y="970783"/>
            <a:ext cx="4307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Reconstruction error: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817032" y="1186798"/>
                <a:ext cx="4871239" cy="46166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Find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,…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minimizing the error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032" y="1186798"/>
                <a:ext cx="4871239" cy="461665"/>
              </a:xfrm>
              <a:prstGeom prst="rect">
                <a:avLst/>
              </a:prstGeom>
              <a:blipFill>
                <a:blip r:embed="rId4"/>
                <a:stretch>
                  <a:fillRect l="-1000" t="-10526" r="-2625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997607" y="284521"/>
                <a:ext cx="592204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607" y="284521"/>
                <a:ext cx="592204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224317" y="1312379"/>
                <a:ext cx="229601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317" y="1312379"/>
                <a:ext cx="2296013" cy="461665"/>
              </a:xfrm>
              <a:prstGeom prst="rect">
                <a:avLst/>
              </a:prstGeom>
              <a:blipFill>
                <a:blip r:embed="rId6"/>
                <a:stretch>
                  <a:fillRect t="-3947" r="-2394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2722056" y="2022184"/>
                <a:ext cx="3608615" cy="373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≈</m:t>
                      </m:r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056" y="2022184"/>
                <a:ext cx="3608615" cy="373564"/>
              </a:xfrm>
              <a:prstGeom prst="rect">
                <a:avLst/>
              </a:prstGeom>
              <a:blipFill>
                <a:blip r:embed="rId7"/>
                <a:stretch>
                  <a:fillRect l="-2200" t="-1639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2722056" y="2547990"/>
                <a:ext cx="3608615" cy="374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≈</m:t>
                      </m:r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056" y="2547990"/>
                <a:ext cx="3608615" cy="374333"/>
              </a:xfrm>
              <a:prstGeom prst="rect">
                <a:avLst/>
              </a:prstGeom>
              <a:blipFill>
                <a:blip r:embed="rId8"/>
                <a:stretch>
                  <a:fillRect l="-2200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2722056" y="3076752"/>
                <a:ext cx="3608615" cy="3761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≈</m:t>
                      </m:r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056" y="3076752"/>
                <a:ext cx="3608615" cy="376193"/>
              </a:xfrm>
              <a:prstGeom prst="rect">
                <a:avLst/>
              </a:prstGeom>
              <a:blipFill>
                <a:blip r:embed="rId9"/>
                <a:stretch>
                  <a:fillRect l="-2200" t="-1639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/>
          <p:cNvSpPr txBox="1"/>
          <p:nvPr/>
        </p:nvSpPr>
        <p:spPr>
          <a:xfrm rot="5400000">
            <a:off x="4165038" y="3630111"/>
            <a:ext cx="735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6" name="矩形 15"/>
          <p:cNvSpPr/>
          <p:nvPr/>
        </p:nvSpPr>
        <p:spPr>
          <a:xfrm>
            <a:off x="997607" y="4319661"/>
            <a:ext cx="2293263" cy="1751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6410780" y="4542480"/>
            <a:ext cx="2008524" cy="128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1206436" y="4519894"/>
            <a:ext cx="355036" cy="13107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3605897" y="4959843"/>
                <a:ext cx="3462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897" y="4959843"/>
                <a:ext cx="346249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/>
          <p:cNvSpPr/>
          <p:nvPr/>
        </p:nvSpPr>
        <p:spPr>
          <a:xfrm>
            <a:off x="1684060" y="4519894"/>
            <a:ext cx="355036" cy="13107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p:sp>
        <p:nvSpPr>
          <p:cNvPr id="40" name="矩形 39"/>
          <p:cNvSpPr/>
          <p:nvPr/>
        </p:nvSpPr>
        <p:spPr>
          <a:xfrm>
            <a:off x="2161140" y="4519894"/>
            <a:ext cx="355036" cy="13107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p:sp>
        <p:nvSpPr>
          <p:cNvPr id="42" name="文字方塊 41"/>
          <p:cNvSpPr txBox="1"/>
          <p:nvPr/>
        </p:nvSpPr>
        <p:spPr>
          <a:xfrm rot="10800000">
            <a:off x="2546843" y="5057483"/>
            <a:ext cx="735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43" name="矩形 42"/>
          <p:cNvSpPr/>
          <p:nvPr/>
        </p:nvSpPr>
        <p:spPr>
          <a:xfrm>
            <a:off x="4227663" y="4343317"/>
            <a:ext cx="1736119" cy="1751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4384863" y="4575970"/>
            <a:ext cx="492230" cy="13107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u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47" name="文字方塊 46"/>
          <p:cNvSpPr txBox="1"/>
          <p:nvPr/>
        </p:nvSpPr>
        <p:spPr>
          <a:xfrm rot="10800000">
            <a:off x="5367782" y="5116459"/>
            <a:ext cx="735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6533009" y="5117779"/>
                <a:ext cx="434868" cy="37356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009" y="5117779"/>
                <a:ext cx="434868" cy="373564"/>
              </a:xfrm>
              <a:prstGeom prst="rect">
                <a:avLst/>
              </a:prstGeom>
              <a:blipFill>
                <a:blip r:embed="rId11"/>
                <a:stretch>
                  <a:fillRect l="-1389" t="-1613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6533009" y="4661058"/>
                <a:ext cx="434868" cy="37356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009" y="4661058"/>
                <a:ext cx="434868" cy="373564"/>
              </a:xfrm>
              <a:prstGeom prst="rect">
                <a:avLst/>
              </a:prstGeom>
              <a:blipFill>
                <a:blip r:embed="rId12"/>
                <a:stretch>
                  <a:fillRect l="-1389" t="-1613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/>
          <p:cNvSpPr txBox="1"/>
          <p:nvPr/>
        </p:nvSpPr>
        <p:spPr>
          <a:xfrm rot="5400000">
            <a:off x="6488181" y="5410868"/>
            <a:ext cx="735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7029355" y="5095481"/>
                <a:ext cx="434868" cy="374333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355" y="5095481"/>
                <a:ext cx="434868" cy="374333"/>
              </a:xfrm>
              <a:prstGeom prst="rect">
                <a:avLst/>
              </a:prstGeom>
              <a:blipFill>
                <a:blip r:embed="rId13"/>
                <a:stretch>
                  <a:fillRect l="-1389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7029355" y="4638760"/>
                <a:ext cx="434868" cy="37362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355" y="4638760"/>
                <a:ext cx="434868" cy="373628"/>
              </a:xfrm>
              <a:prstGeom prst="rect">
                <a:avLst/>
              </a:prstGeom>
              <a:blipFill>
                <a:blip r:embed="rId14"/>
                <a:stretch>
                  <a:fillRect l="-1389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文字方塊 52"/>
          <p:cNvSpPr txBox="1"/>
          <p:nvPr/>
        </p:nvSpPr>
        <p:spPr>
          <a:xfrm rot="5400000">
            <a:off x="6984527" y="5388570"/>
            <a:ext cx="735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7537970" y="5117779"/>
                <a:ext cx="434868" cy="376193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7970" y="5117779"/>
                <a:ext cx="434868" cy="376193"/>
              </a:xfrm>
              <a:prstGeom prst="rect">
                <a:avLst/>
              </a:prstGeom>
              <a:blipFill>
                <a:blip r:embed="rId15"/>
                <a:stretch>
                  <a:fillRect l="-2778" t="-1613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/>
              <p:cNvSpPr txBox="1"/>
              <p:nvPr/>
            </p:nvSpPr>
            <p:spPr>
              <a:xfrm>
                <a:off x="7537970" y="4661058"/>
                <a:ext cx="434868" cy="37542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5" name="文字方塊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7970" y="4661058"/>
                <a:ext cx="434868" cy="375424"/>
              </a:xfrm>
              <a:prstGeom prst="rect">
                <a:avLst/>
              </a:prstGeom>
              <a:blipFill>
                <a:blip r:embed="rId16"/>
                <a:stretch>
                  <a:fillRect l="-2778" t="-1613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文字方塊 55"/>
          <p:cNvSpPr txBox="1"/>
          <p:nvPr/>
        </p:nvSpPr>
        <p:spPr>
          <a:xfrm rot="5400000">
            <a:off x="7493142" y="5410868"/>
            <a:ext cx="735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3028470" y="5405242"/>
            <a:ext cx="1403906" cy="8309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Minimize Error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1440603" y="5556432"/>
            <a:ext cx="1342823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Matrix X</a:t>
            </a:r>
            <a:endParaRPr lang="zh-TW" altLang="en-US" sz="2400" dirty="0"/>
          </a:p>
        </p:txBody>
      </p:sp>
      <p:sp>
        <p:nvSpPr>
          <p:cNvPr id="57" name="矩形 56"/>
          <p:cNvSpPr/>
          <p:nvPr/>
        </p:nvSpPr>
        <p:spPr>
          <a:xfrm>
            <a:off x="4993383" y="4575970"/>
            <a:ext cx="492230" cy="13107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u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cxnSp>
        <p:nvCxnSpPr>
          <p:cNvPr id="59" name="直線接點 58"/>
          <p:cNvCxnSpPr/>
          <p:nvPr/>
        </p:nvCxnSpPr>
        <p:spPr>
          <a:xfrm>
            <a:off x="2712531" y="2386223"/>
            <a:ext cx="9019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/>
          <p:cNvCxnSpPr/>
          <p:nvPr/>
        </p:nvCxnSpPr>
        <p:spPr>
          <a:xfrm>
            <a:off x="4271420" y="2386223"/>
            <a:ext cx="2422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/>
          <p:cNvCxnSpPr/>
          <p:nvPr/>
        </p:nvCxnSpPr>
        <p:spPr>
          <a:xfrm>
            <a:off x="3958629" y="2395748"/>
            <a:ext cx="2422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/>
          <p:cNvCxnSpPr/>
          <p:nvPr/>
        </p:nvCxnSpPr>
        <p:spPr>
          <a:xfrm>
            <a:off x="5239498" y="2386223"/>
            <a:ext cx="2422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接點 68"/>
          <p:cNvCxnSpPr/>
          <p:nvPr/>
        </p:nvCxnSpPr>
        <p:spPr>
          <a:xfrm>
            <a:off x="4926707" y="2395748"/>
            <a:ext cx="2422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endCxn id="20" idx="0"/>
          </p:cNvCxnSpPr>
          <p:nvPr/>
        </p:nvCxnSpPr>
        <p:spPr>
          <a:xfrm flipH="1">
            <a:off x="1383954" y="2395748"/>
            <a:ext cx="1412956" cy="21241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28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 animBg="1"/>
      <p:bldP spid="18" grpId="0" animBg="1"/>
      <p:bldP spid="20" grpId="0" animBg="1"/>
      <p:bldP spid="35" grpId="0"/>
      <p:bldP spid="39" grpId="0" animBg="1"/>
      <p:bldP spid="40" grpId="0" animBg="1"/>
      <p:bldP spid="42" grpId="0"/>
      <p:bldP spid="43" grpId="0" animBg="1"/>
      <p:bldP spid="44" grpId="0" animBg="1"/>
      <p:bldP spid="47" grpId="0"/>
      <p:bldP spid="48" grpId="0" animBg="1"/>
      <p:bldP spid="49" grpId="0" animBg="1"/>
      <p:bldP spid="50" grpId="0"/>
      <p:bldP spid="51" grpId="0" animBg="1"/>
      <p:bldP spid="52" grpId="0" animBg="1"/>
      <p:bldP spid="53" grpId="0"/>
      <p:bldP spid="54" grpId="0" animBg="1"/>
      <p:bldP spid="55" grpId="0" animBg="1"/>
      <p:bldP spid="56" grpId="0"/>
      <p:bldP spid="37" grpId="0" animBg="1"/>
      <p:bldP spid="23" grpId="0" animBg="1"/>
      <p:bldP spid="5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52594" y="861073"/>
            <a:ext cx="2293263" cy="1751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465767" y="1083892"/>
            <a:ext cx="2008524" cy="128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261423" y="1061306"/>
            <a:ext cx="355036" cy="13107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3390795" y="3626314"/>
                <a:ext cx="3462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795" y="3626314"/>
                <a:ext cx="346249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1739047" y="1061306"/>
            <a:ext cx="355036" cy="13107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p:sp>
        <p:nvSpPr>
          <p:cNvPr id="9" name="矩形 8"/>
          <p:cNvSpPr/>
          <p:nvPr/>
        </p:nvSpPr>
        <p:spPr>
          <a:xfrm>
            <a:off x="2216127" y="1061306"/>
            <a:ext cx="355036" cy="13107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p:sp>
        <p:nvSpPr>
          <p:cNvPr id="10" name="文字方塊 9"/>
          <p:cNvSpPr txBox="1"/>
          <p:nvPr/>
        </p:nvSpPr>
        <p:spPr>
          <a:xfrm rot="10800000">
            <a:off x="2601830" y="1598895"/>
            <a:ext cx="735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4282650" y="884729"/>
            <a:ext cx="1736119" cy="1751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4439850" y="1117382"/>
            <a:ext cx="492230" cy="13107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u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13" name="文字方塊 12"/>
          <p:cNvSpPr txBox="1"/>
          <p:nvPr/>
        </p:nvSpPr>
        <p:spPr>
          <a:xfrm rot="10800000">
            <a:off x="5422769" y="1657871"/>
            <a:ext cx="735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6587996" y="1659191"/>
                <a:ext cx="434868" cy="37356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996" y="1659191"/>
                <a:ext cx="434868" cy="373564"/>
              </a:xfrm>
              <a:prstGeom prst="rect">
                <a:avLst/>
              </a:prstGeom>
              <a:blipFill>
                <a:blip r:embed="rId3"/>
                <a:stretch>
                  <a:fillRect l="-1389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6587996" y="1202470"/>
                <a:ext cx="434868" cy="37356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996" y="1202470"/>
                <a:ext cx="434868" cy="373564"/>
              </a:xfrm>
              <a:prstGeom prst="rect">
                <a:avLst/>
              </a:prstGeom>
              <a:blipFill>
                <a:blip r:embed="rId4"/>
                <a:stretch>
                  <a:fillRect l="-1389" b="-126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/>
          <p:cNvSpPr txBox="1"/>
          <p:nvPr/>
        </p:nvSpPr>
        <p:spPr>
          <a:xfrm rot="5400000">
            <a:off x="6543168" y="1952280"/>
            <a:ext cx="735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084342" y="1636893"/>
                <a:ext cx="434868" cy="374333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342" y="1636893"/>
                <a:ext cx="434868" cy="374333"/>
              </a:xfrm>
              <a:prstGeom prst="rect">
                <a:avLst/>
              </a:prstGeom>
              <a:blipFill>
                <a:blip r:embed="rId5"/>
                <a:stretch>
                  <a:fillRect l="-1389" t="-1613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084342" y="1180172"/>
                <a:ext cx="434868" cy="37362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342" y="1180172"/>
                <a:ext cx="434868" cy="373628"/>
              </a:xfrm>
              <a:prstGeom prst="rect">
                <a:avLst/>
              </a:prstGeom>
              <a:blipFill>
                <a:blip r:embed="rId6"/>
                <a:stretch>
                  <a:fillRect l="-1389" t="-1613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/>
          <p:cNvSpPr txBox="1"/>
          <p:nvPr/>
        </p:nvSpPr>
        <p:spPr>
          <a:xfrm rot="5400000">
            <a:off x="7039514" y="1929982"/>
            <a:ext cx="735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7592957" y="1659191"/>
                <a:ext cx="434868" cy="376193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957" y="1659191"/>
                <a:ext cx="434868" cy="376193"/>
              </a:xfrm>
              <a:prstGeom prst="rect">
                <a:avLst/>
              </a:prstGeom>
              <a:blipFill>
                <a:blip r:embed="rId7"/>
                <a:stretch>
                  <a:fillRect l="-2778" b="-126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7592957" y="1202470"/>
                <a:ext cx="434868" cy="37542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957" y="1202470"/>
                <a:ext cx="434868" cy="375424"/>
              </a:xfrm>
              <a:prstGeom prst="rect">
                <a:avLst/>
              </a:prstGeom>
              <a:blipFill>
                <a:blip r:embed="rId8"/>
                <a:stretch>
                  <a:fillRect l="-2778" b="-126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字方塊 21"/>
          <p:cNvSpPr txBox="1"/>
          <p:nvPr/>
        </p:nvSpPr>
        <p:spPr>
          <a:xfrm rot="5400000">
            <a:off x="7548129" y="1952280"/>
            <a:ext cx="735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3083457" y="1946654"/>
            <a:ext cx="1403906" cy="8309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Minimize Error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495590" y="2097844"/>
            <a:ext cx="1342823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Matrix X</a:t>
            </a:r>
            <a:endParaRPr lang="zh-TW" altLang="en-US" sz="2400" dirty="0"/>
          </a:p>
        </p:txBody>
      </p:sp>
      <p:sp>
        <p:nvSpPr>
          <p:cNvPr id="25" name="矩形 24"/>
          <p:cNvSpPr/>
          <p:nvPr/>
        </p:nvSpPr>
        <p:spPr>
          <a:xfrm>
            <a:off x="5048370" y="1117382"/>
            <a:ext cx="492230" cy="13107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u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967417" y="256139"/>
                <a:ext cx="989374" cy="373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417" y="256139"/>
                <a:ext cx="989374" cy="373564"/>
              </a:xfrm>
              <a:prstGeom prst="rect">
                <a:avLst/>
              </a:prstGeom>
              <a:blipFill>
                <a:blip r:embed="rId9"/>
                <a:stretch>
                  <a:fillRect l="-617" r="-3950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單箭頭接點 26"/>
          <p:cNvCxnSpPr>
            <a:endCxn id="6" idx="0"/>
          </p:cNvCxnSpPr>
          <p:nvPr/>
        </p:nvCxnSpPr>
        <p:spPr>
          <a:xfrm flipH="1">
            <a:off x="1438941" y="595798"/>
            <a:ext cx="4639" cy="4655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15261" y="5831450"/>
            <a:ext cx="92710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SVD: </a:t>
            </a:r>
          </a:p>
          <a:p>
            <a:r>
              <a:rPr lang="zh-TW" altLang="en-US" sz="2400" dirty="0"/>
              <a:t>http://speech.ee.ntu.edu.tw/~tlkagk/courses/LA_2016/Lecture/SVD.pdf</a:t>
            </a:r>
          </a:p>
        </p:txBody>
      </p:sp>
      <p:sp>
        <p:nvSpPr>
          <p:cNvPr id="30" name="矩形 29"/>
          <p:cNvSpPr/>
          <p:nvPr/>
        </p:nvSpPr>
        <p:spPr>
          <a:xfrm>
            <a:off x="1925125" y="3183310"/>
            <a:ext cx="1187355" cy="1392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X</a:t>
            </a:r>
            <a:endParaRPr lang="zh-TW" altLang="en-US" sz="2800" dirty="0"/>
          </a:p>
        </p:txBody>
      </p:sp>
      <p:sp>
        <p:nvSpPr>
          <p:cNvPr id="31" name="矩形 30"/>
          <p:cNvSpPr/>
          <p:nvPr/>
        </p:nvSpPr>
        <p:spPr>
          <a:xfrm>
            <a:off x="3974217" y="3141839"/>
            <a:ext cx="931265" cy="13920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U</a:t>
            </a:r>
            <a:endParaRPr lang="zh-TW" altLang="en-US" sz="2800" baseline="-25000" dirty="0"/>
          </a:p>
        </p:txBody>
      </p:sp>
      <p:sp>
        <p:nvSpPr>
          <p:cNvPr id="32" name="矩形 31"/>
          <p:cNvSpPr/>
          <p:nvPr/>
        </p:nvSpPr>
        <p:spPr>
          <a:xfrm>
            <a:off x="5027328" y="3162860"/>
            <a:ext cx="771098" cy="7173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/>
              <a:t>∑</a:t>
            </a:r>
          </a:p>
        </p:txBody>
      </p:sp>
      <p:sp>
        <p:nvSpPr>
          <p:cNvPr id="33" name="矩形 32"/>
          <p:cNvSpPr/>
          <p:nvPr/>
        </p:nvSpPr>
        <p:spPr>
          <a:xfrm>
            <a:off x="5997092" y="3162860"/>
            <a:ext cx="1199866" cy="7056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V</a:t>
            </a:r>
            <a:endParaRPr lang="zh-TW" altLang="en-US" sz="2800" baseline="300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2020658" y="2721645"/>
            <a:ext cx="996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 x N</a:t>
            </a:r>
            <a:endParaRPr lang="zh-TW" altLang="en-US" sz="24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4914733" y="2749548"/>
            <a:ext cx="996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K x K</a:t>
            </a:r>
            <a:endParaRPr lang="zh-TW" altLang="en-US" sz="24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6083528" y="2714714"/>
            <a:ext cx="996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K x N</a:t>
            </a:r>
            <a:endParaRPr lang="zh-TW" altLang="en-US" sz="24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3938946" y="2713578"/>
            <a:ext cx="996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 x K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3610624" y="1488593"/>
                <a:ext cx="3462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624" y="1488593"/>
                <a:ext cx="346249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字方塊 40"/>
          <p:cNvSpPr txBox="1"/>
          <p:nvPr/>
        </p:nvSpPr>
        <p:spPr>
          <a:xfrm>
            <a:off x="967417" y="4616014"/>
            <a:ext cx="7265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K columns of U: a set of orthonormal eigen vectors corresponding to the k largest eigenvalues of XX</a:t>
            </a:r>
            <a:r>
              <a:rPr lang="en-US" altLang="zh-TW" sz="2400" baseline="30000" dirty="0"/>
              <a:t>T</a:t>
            </a:r>
            <a:r>
              <a:rPr lang="en-US" altLang="zh-TW" sz="2400" dirty="0"/>
              <a:t> </a:t>
            </a:r>
            <a:endParaRPr lang="zh-TW" altLang="en-US" sz="2400" dirty="0"/>
          </a:p>
        </p:txBody>
      </p:sp>
      <p:sp>
        <p:nvSpPr>
          <p:cNvPr id="42" name="矩形 41"/>
          <p:cNvSpPr/>
          <p:nvPr/>
        </p:nvSpPr>
        <p:spPr>
          <a:xfrm>
            <a:off x="4905482" y="5501478"/>
            <a:ext cx="3740567" cy="5210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This is the solution of PCA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5239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0" grpId="0" animBg="1"/>
      <p:bldP spid="31" grpId="0" animBg="1"/>
      <p:bldP spid="32" grpId="0" animBg="1"/>
      <p:bldP spid="33" grpId="0" animBg="1"/>
      <p:bldP spid="35" grpId="0"/>
      <p:bldP spid="36" grpId="0"/>
      <p:bldP spid="37" grpId="0"/>
      <p:bldP spid="38" grpId="0"/>
      <p:bldP spid="41" grpId="0"/>
      <p:bldP spid="4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497450" y="336161"/>
            <a:ext cx="8102395" cy="878168"/>
            <a:chOff x="535550" y="5384411"/>
            <a:chExt cx="8102395" cy="878168"/>
          </a:xfrm>
        </p:grpSpPr>
        <p:sp>
          <p:nvSpPr>
            <p:cNvPr id="33" name="文字方塊 32"/>
            <p:cNvSpPr txBox="1"/>
            <p:nvPr/>
          </p:nvSpPr>
          <p:spPr>
            <a:xfrm>
              <a:off x="790883" y="5416834"/>
              <a:ext cx="55791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PCA looks like a neural network with one hidden layer (linear activation function)</a:t>
              </a:r>
              <a:endParaRPr lang="zh-TW" altLang="en-US" sz="2400" dirty="0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6370071" y="5601499"/>
              <a:ext cx="1873660" cy="461665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Autoencoder</a:t>
              </a:r>
              <a:endParaRPr lang="zh-TW" altLang="en-US" sz="2400" dirty="0"/>
            </a:p>
          </p:txBody>
        </p:sp>
        <p:sp>
          <p:nvSpPr>
            <p:cNvPr id="3" name="矩形 2"/>
            <p:cNvSpPr/>
            <p:nvPr/>
          </p:nvSpPr>
          <p:spPr>
            <a:xfrm>
              <a:off x="535550" y="5384411"/>
              <a:ext cx="8102395" cy="87816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476321" y="1354793"/>
                <a:ext cx="75968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is the component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,…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21" y="1354793"/>
                <a:ext cx="7596884" cy="461665"/>
              </a:xfrm>
              <a:prstGeom prst="rect">
                <a:avLst/>
              </a:prstGeom>
              <a:blipFill>
                <a:blip r:embed="rId3"/>
                <a:stretch>
                  <a:fillRect l="-1204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/>
          <p:cNvSpPr txBox="1"/>
          <p:nvPr/>
        </p:nvSpPr>
        <p:spPr>
          <a:xfrm>
            <a:off x="4318642" y="1838044"/>
            <a:ext cx="4499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To minimize reconstruction error: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5930085" y="2310887"/>
                <a:ext cx="2677431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085" y="2310887"/>
                <a:ext cx="2677431" cy="468205"/>
              </a:xfrm>
              <a:prstGeom prst="rect">
                <a:avLst/>
              </a:prstGeom>
              <a:blipFill>
                <a:blip r:embed="rId4"/>
                <a:stretch>
                  <a:fillRect b="-25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群組 6"/>
          <p:cNvGrpSpPr/>
          <p:nvPr/>
        </p:nvGrpSpPr>
        <p:grpSpPr>
          <a:xfrm>
            <a:off x="994609" y="3607827"/>
            <a:ext cx="545431" cy="2727153"/>
            <a:chOff x="994609" y="3607827"/>
            <a:chExt cx="545431" cy="2727153"/>
          </a:xfrm>
        </p:grpSpPr>
        <p:sp>
          <p:nvSpPr>
            <p:cNvPr id="6" name="橢圓 5"/>
            <p:cNvSpPr/>
            <p:nvPr/>
          </p:nvSpPr>
          <p:spPr>
            <a:xfrm>
              <a:off x="994609" y="3607827"/>
              <a:ext cx="545431" cy="5454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38" name="橢圓 37"/>
            <p:cNvSpPr/>
            <p:nvPr/>
          </p:nvSpPr>
          <p:spPr>
            <a:xfrm>
              <a:off x="994609" y="4698688"/>
              <a:ext cx="545431" cy="5454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39" name="橢圓 38"/>
            <p:cNvSpPr/>
            <p:nvPr/>
          </p:nvSpPr>
          <p:spPr>
            <a:xfrm>
              <a:off x="994609" y="5789549"/>
              <a:ext cx="545431" cy="5454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</p:grpSp>
      <p:grpSp>
        <p:nvGrpSpPr>
          <p:cNvPr id="40" name="群組 39"/>
          <p:cNvGrpSpPr/>
          <p:nvPr/>
        </p:nvGrpSpPr>
        <p:grpSpPr>
          <a:xfrm>
            <a:off x="5674241" y="3686389"/>
            <a:ext cx="545431" cy="2727153"/>
            <a:chOff x="994609" y="3607827"/>
            <a:chExt cx="545431" cy="27271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橢圓 40"/>
                <p:cNvSpPr/>
                <p:nvPr/>
              </p:nvSpPr>
              <p:spPr>
                <a:xfrm>
                  <a:off x="994609" y="3607827"/>
                  <a:ext cx="545431" cy="54543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1" name="橢圓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609" y="3607827"/>
                  <a:ext cx="545431" cy="545431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橢圓 41"/>
                <p:cNvSpPr/>
                <p:nvPr/>
              </p:nvSpPr>
              <p:spPr>
                <a:xfrm>
                  <a:off x="994609" y="4698688"/>
                  <a:ext cx="545431" cy="54543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2" name="橢圓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609" y="4698688"/>
                  <a:ext cx="545431" cy="545431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橢圓 42"/>
                <p:cNvSpPr/>
                <p:nvPr/>
              </p:nvSpPr>
              <p:spPr>
                <a:xfrm>
                  <a:off x="994609" y="5789549"/>
                  <a:ext cx="545431" cy="54543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3" name="橢圓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609" y="5789549"/>
                  <a:ext cx="545431" cy="545431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群組 10"/>
          <p:cNvGrpSpPr/>
          <p:nvPr/>
        </p:nvGrpSpPr>
        <p:grpSpPr>
          <a:xfrm>
            <a:off x="3360821" y="4153258"/>
            <a:ext cx="545431" cy="545431"/>
            <a:chOff x="3360821" y="4153258"/>
            <a:chExt cx="545431" cy="545431"/>
          </a:xfrm>
        </p:grpSpPr>
        <p:sp>
          <p:nvSpPr>
            <p:cNvPr id="22" name="橢圓 21"/>
            <p:cNvSpPr/>
            <p:nvPr/>
          </p:nvSpPr>
          <p:spPr>
            <a:xfrm>
              <a:off x="3360821" y="4153258"/>
              <a:ext cx="545431" cy="5454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" name="直線接點 8"/>
            <p:cNvCxnSpPr/>
            <p:nvPr/>
          </p:nvCxnSpPr>
          <p:spPr>
            <a:xfrm flipH="1">
              <a:off x="3471627" y="4265219"/>
              <a:ext cx="338706" cy="36598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直線單箭頭接點 18"/>
          <p:cNvCxnSpPr>
            <a:endCxn id="22" idx="2"/>
          </p:cNvCxnSpPr>
          <p:nvPr/>
        </p:nvCxnSpPr>
        <p:spPr>
          <a:xfrm>
            <a:off x="1554928" y="3905703"/>
            <a:ext cx="1805893" cy="5202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endCxn id="22" idx="2"/>
          </p:cNvCxnSpPr>
          <p:nvPr/>
        </p:nvCxnSpPr>
        <p:spPr>
          <a:xfrm flipV="1">
            <a:off x="1547484" y="4425974"/>
            <a:ext cx="1813337" cy="5826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endCxn id="22" idx="2"/>
          </p:cNvCxnSpPr>
          <p:nvPr/>
        </p:nvCxnSpPr>
        <p:spPr>
          <a:xfrm flipV="1">
            <a:off x="1520738" y="4425974"/>
            <a:ext cx="1840083" cy="16549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/>
              <p:cNvSpPr txBox="1"/>
              <p:nvPr/>
            </p:nvSpPr>
            <p:spPr>
              <a:xfrm>
                <a:off x="1876930" y="3632988"/>
                <a:ext cx="451342" cy="3728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7" name="文字方塊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930" y="3632988"/>
                <a:ext cx="451342" cy="372859"/>
              </a:xfrm>
              <a:prstGeom prst="rect">
                <a:avLst/>
              </a:prstGeom>
              <a:blipFill>
                <a:blip r:embed="rId8"/>
                <a:stretch>
                  <a:fillRect l="-9459" r="-5405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/>
              <p:cNvSpPr txBox="1"/>
              <p:nvPr/>
            </p:nvSpPr>
            <p:spPr>
              <a:xfrm>
                <a:off x="1876930" y="4417402"/>
                <a:ext cx="451341" cy="373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8" name="文字方塊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930" y="4417402"/>
                <a:ext cx="451341" cy="373564"/>
              </a:xfrm>
              <a:prstGeom prst="rect">
                <a:avLst/>
              </a:prstGeom>
              <a:blipFill>
                <a:blip r:embed="rId9"/>
                <a:stretch>
                  <a:fillRect l="-9459" t="-1639" r="-5405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/>
              <p:cNvSpPr txBox="1"/>
              <p:nvPr/>
            </p:nvSpPr>
            <p:spPr>
              <a:xfrm>
                <a:off x="1879129" y="5049965"/>
                <a:ext cx="451341" cy="375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9" name="文字方塊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129" y="5049965"/>
                <a:ext cx="451341" cy="375424"/>
              </a:xfrm>
              <a:prstGeom prst="rect">
                <a:avLst/>
              </a:prstGeom>
              <a:blipFill>
                <a:blip r:embed="rId10"/>
                <a:stretch>
                  <a:fillRect l="-8108" r="-5405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/>
              <p:cNvSpPr txBox="1"/>
              <p:nvPr/>
            </p:nvSpPr>
            <p:spPr>
              <a:xfrm>
                <a:off x="3715473" y="3840077"/>
                <a:ext cx="6031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0" name="文字方塊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473" y="3840077"/>
                <a:ext cx="603169" cy="46820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線單箭頭接點 60"/>
          <p:cNvCxnSpPr>
            <a:endCxn id="41" idx="2"/>
          </p:cNvCxnSpPr>
          <p:nvPr/>
        </p:nvCxnSpPr>
        <p:spPr>
          <a:xfrm flipV="1">
            <a:off x="3886200" y="3959105"/>
            <a:ext cx="1788041" cy="4582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>
            <a:stCxn id="22" idx="6"/>
            <a:endCxn id="42" idx="2"/>
          </p:cNvCxnSpPr>
          <p:nvPr/>
        </p:nvCxnSpPr>
        <p:spPr>
          <a:xfrm>
            <a:off x="3906252" y="4425974"/>
            <a:ext cx="1767989" cy="6239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>
            <a:stCxn id="22" idx="6"/>
            <a:endCxn id="43" idx="2"/>
          </p:cNvCxnSpPr>
          <p:nvPr/>
        </p:nvCxnSpPr>
        <p:spPr>
          <a:xfrm>
            <a:off x="3906252" y="4425974"/>
            <a:ext cx="1767989" cy="17148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/>
              <p:cNvSpPr txBox="1"/>
              <p:nvPr/>
            </p:nvSpPr>
            <p:spPr>
              <a:xfrm>
                <a:off x="4660338" y="3724370"/>
                <a:ext cx="451342" cy="3728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338" y="3724370"/>
                <a:ext cx="451342" cy="372859"/>
              </a:xfrm>
              <a:prstGeom prst="rect">
                <a:avLst/>
              </a:prstGeom>
              <a:blipFill>
                <a:blip r:embed="rId12"/>
                <a:stretch>
                  <a:fillRect l="-8000" r="-4000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/>
              <p:cNvSpPr txBox="1"/>
              <p:nvPr/>
            </p:nvSpPr>
            <p:spPr>
              <a:xfrm>
                <a:off x="4660338" y="4349648"/>
                <a:ext cx="451341" cy="373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5" name="文字方塊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338" y="4349648"/>
                <a:ext cx="451341" cy="373564"/>
              </a:xfrm>
              <a:prstGeom prst="rect">
                <a:avLst/>
              </a:prstGeom>
              <a:blipFill>
                <a:blip r:embed="rId13"/>
                <a:stretch>
                  <a:fillRect l="-8000" t="-1639" r="-4000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/>
              <p:cNvSpPr txBox="1"/>
              <p:nvPr/>
            </p:nvSpPr>
            <p:spPr>
              <a:xfrm>
                <a:off x="4660338" y="4964010"/>
                <a:ext cx="451341" cy="375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6" name="文字方塊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338" y="4964010"/>
                <a:ext cx="451341" cy="375424"/>
              </a:xfrm>
              <a:prstGeom prst="rect">
                <a:avLst/>
              </a:prstGeom>
              <a:blipFill>
                <a:blip r:embed="rId14"/>
                <a:stretch>
                  <a:fillRect l="-8000" r="-4000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/>
              <p:cNvSpPr txBox="1"/>
              <p:nvPr/>
            </p:nvSpPr>
            <p:spPr>
              <a:xfrm>
                <a:off x="499592" y="3014578"/>
                <a:ext cx="1184066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altLang="zh-TW" sz="2400" dirty="0"/>
                  <a:t>: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72" name="文字方塊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92" y="3014578"/>
                <a:ext cx="1184066" cy="468205"/>
              </a:xfrm>
              <a:prstGeom prst="rect">
                <a:avLst/>
              </a:prstGeom>
              <a:blipFill>
                <a:blip r:embed="rId15"/>
                <a:stretch>
                  <a:fillRect l="-1546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/>
              <p:cNvSpPr txBox="1"/>
              <p:nvPr/>
            </p:nvSpPr>
            <p:spPr>
              <a:xfrm>
                <a:off x="680608" y="1846490"/>
                <a:ext cx="1820627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3" name="文字方塊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08" y="1846490"/>
                <a:ext cx="1820627" cy="103848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箭號: 左-右雙向 73"/>
          <p:cNvSpPr/>
          <p:nvPr/>
        </p:nvSpPr>
        <p:spPr>
          <a:xfrm>
            <a:off x="2501235" y="2240623"/>
            <a:ext cx="513182" cy="30432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/>
              <p:cNvSpPr txBox="1"/>
              <p:nvPr/>
            </p:nvSpPr>
            <p:spPr>
              <a:xfrm>
                <a:off x="3032127" y="2157520"/>
                <a:ext cx="92694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5" name="文字方塊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2127" y="2157520"/>
                <a:ext cx="926942" cy="369332"/>
              </a:xfrm>
              <a:prstGeom prst="rect">
                <a:avLst/>
              </a:prstGeom>
              <a:blipFill>
                <a:blip r:embed="rId17"/>
                <a:stretch>
                  <a:fillRect r="-381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/>
              <p:cNvSpPr txBox="1"/>
              <p:nvPr/>
            </p:nvSpPr>
            <p:spPr>
              <a:xfrm>
                <a:off x="62824" y="4514022"/>
                <a:ext cx="92694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6" name="文字方塊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4" y="4514022"/>
                <a:ext cx="926942" cy="369332"/>
              </a:xfrm>
              <a:prstGeom prst="rect">
                <a:avLst/>
              </a:prstGeom>
              <a:blipFill>
                <a:blip r:embed="rId18"/>
                <a:stretch>
                  <a:fillRect r="-381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左大括弧 76"/>
          <p:cNvSpPr/>
          <p:nvPr/>
        </p:nvSpPr>
        <p:spPr>
          <a:xfrm>
            <a:off x="918193" y="3584585"/>
            <a:ext cx="153533" cy="2750395"/>
          </a:xfrm>
          <a:prstGeom prst="leftBrace">
            <a:avLst>
              <a:gd name="adj1" fmla="val 3599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896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57" grpId="0"/>
      <p:bldP spid="58" grpId="0"/>
      <p:bldP spid="59" grpId="0"/>
      <p:bldP spid="60" grpId="0"/>
      <p:bldP spid="64" grpId="0"/>
      <p:bldP spid="65" grpId="0"/>
      <p:bldP spid="66" grpId="0"/>
      <p:bldP spid="72" grpId="0"/>
      <p:bldP spid="73" grpId="0"/>
      <p:bldP spid="74" grpId="0" animBg="1"/>
      <p:bldP spid="75" grpId="0"/>
      <p:bldP spid="76" grpId="0"/>
      <p:bldP spid="7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497450" y="336161"/>
            <a:ext cx="8102395" cy="878168"/>
            <a:chOff x="535550" y="5384411"/>
            <a:chExt cx="8102395" cy="878168"/>
          </a:xfrm>
        </p:grpSpPr>
        <p:sp>
          <p:nvSpPr>
            <p:cNvPr id="33" name="文字方塊 32"/>
            <p:cNvSpPr txBox="1"/>
            <p:nvPr/>
          </p:nvSpPr>
          <p:spPr>
            <a:xfrm>
              <a:off x="790883" y="5416834"/>
              <a:ext cx="55791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PCA looks like a neural network with one hidden layer (linear activation function)</a:t>
              </a:r>
              <a:endParaRPr lang="zh-TW" altLang="en-US" sz="2400" dirty="0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6370071" y="5601499"/>
              <a:ext cx="1873660" cy="461665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Autoencoder</a:t>
              </a:r>
              <a:endParaRPr lang="zh-TW" altLang="en-US" sz="2400" dirty="0"/>
            </a:p>
          </p:txBody>
        </p:sp>
        <p:sp>
          <p:nvSpPr>
            <p:cNvPr id="3" name="矩形 2"/>
            <p:cNvSpPr/>
            <p:nvPr/>
          </p:nvSpPr>
          <p:spPr>
            <a:xfrm>
              <a:off x="535550" y="5384411"/>
              <a:ext cx="8102395" cy="87816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994609" y="3607827"/>
            <a:ext cx="545431" cy="2727153"/>
            <a:chOff x="994609" y="3607827"/>
            <a:chExt cx="545431" cy="2727153"/>
          </a:xfrm>
        </p:grpSpPr>
        <p:sp>
          <p:nvSpPr>
            <p:cNvPr id="6" name="橢圓 5"/>
            <p:cNvSpPr/>
            <p:nvPr/>
          </p:nvSpPr>
          <p:spPr>
            <a:xfrm>
              <a:off x="994609" y="3607827"/>
              <a:ext cx="545431" cy="5454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38" name="橢圓 37"/>
            <p:cNvSpPr/>
            <p:nvPr/>
          </p:nvSpPr>
          <p:spPr>
            <a:xfrm>
              <a:off x="994609" y="4698688"/>
              <a:ext cx="545431" cy="5454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39" name="橢圓 38"/>
            <p:cNvSpPr/>
            <p:nvPr/>
          </p:nvSpPr>
          <p:spPr>
            <a:xfrm>
              <a:off x="994609" y="5789549"/>
              <a:ext cx="545431" cy="5454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</p:grpSp>
      <p:grpSp>
        <p:nvGrpSpPr>
          <p:cNvPr id="40" name="群組 39"/>
          <p:cNvGrpSpPr/>
          <p:nvPr/>
        </p:nvGrpSpPr>
        <p:grpSpPr>
          <a:xfrm>
            <a:off x="5674241" y="3686389"/>
            <a:ext cx="545431" cy="2727153"/>
            <a:chOff x="994609" y="3607827"/>
            <a:chExt cx="545431" cy="27271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橢圓 40"/>
                <p:cNvSpPr/>
                <p:nvPr/>
              </p:nvSpPr>
              <p:spPr>
                <a:xfrm>
                  <a:off x="994609" y="3607827"/>
                  <a:ext cx="545431" cy="54543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1" name="橢圓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609" y="3607827"/>
                  <a:ext cx="545431" cy="545431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橢圓 41"/>
                <p:cNvSpPr/>
                <p:nvPr/>
              </p:nvSpPr>
              <p:spPr>
                <a:xfrm>
                  <a:off x="994609" y="4698688"/>
                  <a:ext cx="545431" cy="54543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2" name="橢圓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609" y="4698688"/>
                  <a:ext cx="545431" cy="545431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橢圓 42"/>
                <p:cNvSpPr/>
                <p:nvPr/>
              </p:nvSpPr>
              <p:spPr>
                <a:xfrm>
                  <a:off x="994609" y="5789549"/>
                  <a:ext cx="545431" cy="54543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3" name="橢圓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609" y="5789549"/>
                  <a:ext cx="545431" cy="545431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群組 10"/>
          <p:cNvGrpSpPr/>
          <p:nvPr/>
        </p:nvGrpSpPr>
        <p:grpSpPr>
          <a:xfrm>
            <a:off x="3360821" y="4153258"/>
            <a:ext cx="545431" cy="545431"/>
            <a:chOff x="3360821" y="4153258"/>
            <a:chExt cx="545431" cy="545431"/>
          </a:xfrm>
        </p:grpSpPr>
        <p:sp>
          <p:nvSpPr>
            <p:cNvPr id="22" name="橢圓 21"/>
            <p:cNvSpPr/>
            <p:nvPr/>
          </p:nvSpPr>
          <p:spPr>
            <a:xfrm>
              <a:off x="3360821" y="4153258"/>
              <a:ext cx="545431" cy="5454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" name="直線接點 8"/>
            <p:cNvCxnSpPr/>
            <p:nvPr/>
          </p:nvCxnSpPr>
          <p:spPr>
            <a:xfrm flipH="1">
              <a:off x="3471627" y="4265219"/>
              <a:ext cx="338706" cy="36598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群組 47"/>
          <p:cNvGrpSpPr/>
          <p:nvPr/>
        </p:nvGrpSpPr>
        <p:grpSpPr>
          <a:xfrm>
            <a:off x="3360820" y="5322680"/>
            <a:ext cx="545431" cy="545431"/>
            <a:chOff x="3360821" y="4153258"/>
            <a:chExt cx="545431" cy="545431"/>
          </a:xfrm>
        </p:grpSpPr>
        <p:sp>
          <p:nvSpPr>
            <p:cNvPr id="49" name="橢圓 48"/>
            <p:cNvSpPr/>
            <p:nvPr/>
          </p:nvSpPr>
          <p:spPr>
            <a:xfrm>
              <a:off x="3360821" y="4153258"/>
              <a:ext cx="545431" cy="5454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0" name="直線接點 49"/>
            <p:cNvCxnSpPr/>
            <p:nvPr/>
          </p:nvCxnSpPr>
          <p:spPr>
            <a:xfrm flipH="1">
              <a:off x="3471627" y="4265219"/>
              <a:ext cx="338706" cy="36598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直線單箭頭接點 18"/>
          <p:cNvCxnSpPr>
            <a:endCxn id="22" idx="2"/>
          </p:cNvCxnSpPr>
          <p:nvPr/>
        </p:nvCxnSpPr>
        <p:spPr>
          <a:xfrm>
            <a:off x="1554928" y="3905703"/>
            <a:ext cx="1805893" cy="5202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endCxn id="22" idx="2"/>
          </p:cNvCxnSpPr>
          <p:nvPr/>
        </p:nvCxnSpPr>
        <p:spPr>
          <a:xfrm flipV="1">
            <a:off x="1547484" y="4425974"/>
            <a:ext cx="1813337" cy="5826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endCxn id="22" idx="2"/>
          </p:cNvCxnSpPr>
          <p:nvPr/>
        </p:nvCxnSpPr>
        <p:spPr>
          <a:xfrm flipV="1">
            <a:off x="1520738" y="4425974"/>
            <a:ext cx="1840083" cy="16549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/>
              <p:cNvSpPr txBox="1"/>
              <p:nvPr/>
            </p:nvSpPr>
            <p:spPr>
              <a:xfrm>
                <a:off x="3742702" y="3956417"/>
                <a:ext cx="603167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0" name="文字方塊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2702" y="3956417"/>
                <a:ext cx="603167" cy="4682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線單箭頭接點 60"/>
          <p:cNvCxnSpPr>
            <a:endCxn id="41" idx="2"/>
          </p:cNvCxnSpPr>
          <p:nvPr/>
        </p:nvCxnSpPr>
        <p:spPr>
          <a:xfrm flipV="1">
            <a:off x="3886200" y="3959105"/>
            <a:ext cx="1788041" cy="4582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>
            <a:stCxn id="22" idx="6"/>
            <a:endCxn id="42" idx="2"/>
          </p:cNvCxnSpPr>
          <p:nvPr/>
        </p:nvCxnSpPr>
        <p:spPr>
          <a:xfrm>
            <a:off x="3906252" y="4425974"/>
            <a:ext cx="1767989" cy="6239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>
            <a:stCxn id="22" idx="6"/>
            <a:endCxn id="43" idx="2"/>
          </p:cNvCxnSpPr>
          <p:nvPr/>
        </p:nvCxnSpPr>
        <p:spPr>
          <a:xfrm>
            <a:off x="3906252" y="4425974"/>
            <a:ext cx="1767989" cy="17148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>
            <a:stCxn id="6" idx="6"/>
            <a:endCxn id="49" idx="2"/>
          </p:cNvCxnSpPr>
          <p:nvPr/>
        </p:nvCxnSpPr>
        <p:spPr>
          <a:xfrm>
            <a:off x="1540040" y="3880543"/>
            <a:ext cx="1820780" cy="17148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>
            <a:stCxn id="38" idx="6"/>
            <a:endCxn id="49" idx="2"/>
          </p:cNvCxnSpPr>
          <p:nvPr/>
        </p:nvCxnSpPr>
        <p:spPr>
          <a:xfrm>
            <a:off x="1540040" y="4971404"/>
            <a:ext cx="1820780" cy="6239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stCxn id="39" idx="6"/>
            <a:endCxn id="49" idx="2"/>
          </p:cNvCxnSpPr>
          <p:nvPr/>
        </p:nvCxnSpPr>
        <p:spPr>
          <a:xfrm flipV="1">
            <a:off x="1540040" y="5595396"/>
            <a:ext cx="1820780" cy="4668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endCxn id="41" idx="2"/>
          </p:cNvCxnSpPr>
          <p:nvPr/>
        </p:nvCxnSpPr>
        <p:spPr>
          <a:xfrm flipV="1">
            <a:off x="3921137" y="3959105"/>
            <a:ext cx="1753104" cy="16362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endCxn id="42" idx="2"/>
          </p:cNvCxnSpPr>
          <p:nvPr/>
        </p:nvCxnSpPr>
        <p:spPr>
          <a:xfrm flipV="1">
            <a:off x="3900311" y="5049966"/>
            <a:ext cx="1773930" cy="5440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stCxn id="49" idx="6"/>
            <a:endCxn id="43" idx="2"/>
          </p:cNvCxnSpPr>
          <p:nvPr/>
        </p:nvCxnSpPr>
        <p:spPr>
          <a:xfrm>
            <a:off x="3906251" y="5595396"/>
            <a:ext cx="1767990" cy="5454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/>
              <p:cNvSpPr txBox="1"/>
              <p:nvPr/>
            </p:nvSpPr>
            <p:spPr>
              <a:xfrm>
                <a:off x="2982727" y="4907717"/>
                <a:ext cx="457946" cy="373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6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2727" y="4907717"/>
                <a:ext cx="457946" cy="373628"/>
              </a:xfrm>
              <a:prstGeom prst="rect">
                <a:avLst/>
              </a:prstGeom>
              <a:blipFill>
                <a:blip r:embed="rId7"/>
                <a:stretch>
                  <a:fillRect l="-8000" r="-5333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/>
              <p:cNvSpPr txBox="1"/>
              <p:nvPr/>
            </p:nvSpPr>
            <p:spPr>
              <a:xfrm>
                <a:off x="2343482" y="5345309"/>
                <a:ext cx="457946" cy="374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7" name="文字方塊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482" y="5345309"/>
                <a:ext cx="457946" cy="374333"/>
              </a:xfrm>
              <a:prstGeom prst="rect">
                <a:avLst/>
              </a:prstGeom>
              <a:blipFill>
                <a:blip r:embed="rId8"/>
                <a:stretch>
                  <a:fillRect l="-7895" r="-3947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2630159" y="5790751"/>
                <a:ext cx="457946" cy="376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159" y="5790751"/>
                <a:ext cx="457946" cy="376193"/>
              </a:xfrm>
              <a:prstGeom prst="rect">
                <a:avLst/>
              </a:prstGeom>
              <a:blipFill>
                <a:blip r:embed="rId9"/>
                <a:stretch>
                  <a:fillRect l="-7895" r="-3947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/>
              <p:cNvSpPr txBox="1"/>
              <p:nvPr/>
            </p:nvSpPr>
            <p:spPr>
              <a:xfrm>
                <a:off x="5261851" y="4174108"/>
                <a:ext cx="457946" cy="373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9" name="文字方塊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851" y="4174108"/>
                <a:ext cx="457946" cy="373628"/>
              </a:xfrm>
              <a:prstGeom prst="rect">
                <a:avLst/>
              </a:prstGeom>
              <a:blipFill>
                <a:blip r:embed="rId10"/>
                <a:stretch>
                  <a:fillRect l="-8000" t="-1639" r="-5333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/>
              <p:cNvSpPr txBox="1"/>
              <p:nvPr/>
            </p:nvSpPr>
            <p:spPr>
              <a:xfrm>
                <a:off x="5153221" y="5162462"/>
                <a:ext cx="457946" cy="374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0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221" y="5162462"/>
                <a:ext cx="457946" cy="374333"/>
              </a:xfrm>
              <a:prstGeom prst="rect">
                <a:avLst/>
              </a:prstGeom>
              <a:blipFill>
                <a:blip r:embed="rId11"/>
                <a:stretch>
                  <a:fillRect l="-8000" r="-5333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/>
              <p:cNvSpPr txBox="1"/>
              <p:nvPr/>
            </p:nvSpPr>
            <p:spPr>
              <a:xfrm>
                <a:off x="4899837" y="6064152"/>
                <a:ext cx="457946" cy="376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1" name="文字方塊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837" y="6064152"/>
                <a:ext cx="457946" cy="376193"/>
              </a:xfrm>
              <a:prstGeom prst="rect">
                <a:avLst/>
              </a:prstGeom>
              <a:blipFill>
                <a:blip r:embed="rId12"/>
                <a:stretch>
                  <a:fillRect l="-9333" r="-5333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/>
              <p:cNvSpPr txBox="1"/>
              <p:nvPr/>
            </p:nvSpPr>
            <p:spPr>
              <a:xfrm>
                <a:off x="3742982" y="5086259"/>
                <a:ext cx="6031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2" name="文字方塊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2982" y="5086259"/>
                <a:ext cx="603169" cy="46820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/>
              <p:cNvSpPr txBox="1"/>
              <p:nvPr/>
            </p:nvSpPr>
            <p:spPr>
              <a:xfrm>
                <a:off x="499592" y="3014578"/>
                <a:ext cx="1184066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altLang="zh-TW" sz="2400" dirty="0"/>
                  <a:t>: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73" name="文字方塊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92" y="3014578"/>
                <a:ext cx="1184066" cy="468205"/>
              </a:xfrm>
              <a:prstGeom prst="rect">
                <a:avLst/>
              </a:prstGeom>
              <a:blipFill>
                <a:blip r:embed="rId14"/>
                <a:stretch>
                  <a:fillRect l="-1546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箭號: 左-右雙向 26"/>
          <p:cNvSpPr/>
          <p:nvPr/>
        </p:nvSpPr>
        <p:spPr>
          <a:xfrm>
            <a:off x="6446986" y="4594403"/>
            <a:ext cx="1446245" cy="568059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6428462" y="3841879"/>
            <a:ext cx="1479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Minimize error</a:t>
            </a:r>
            <a:endParaRPr lang="zh-TW" altLang="en-US" sz="24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6449068" y="5486060"/>
            <a:ext cx="1458934" cy="8309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Gradient Descent?</a:t>
            </a:r>
            <a:endParaRPr lang="zh-TW" altLang="en-US" sz="24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2457874" y="3051688"/>
            <a:ext cx="2078894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It can be deep.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/>
              <p:cNvSpPr txBox="1"/>
              <p:nvPr/>
            </p:nvSpPr>
            <p:spPr>
              <a:xfrm>
                <a:off x="62824" y="4514022"/>
                <a:ext cx="92694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8" name="文字方塊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4" y="4514022"/>
                <a:ext cx="926942" cy="369332"/>
              </a:xfrm>
              <a:prstGeom prst="rect">
                <a:avLst/>
              </a:prstGeom>
              <a:blipFill>
                <a:blip r:embed="rId15"/>
                <a:stretch>
                  <a:fillRect r="-381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左大括弧 88"/>
          <p:cNvSpPr/>
          <p:nvPr/>
        </p:nvSpPr>
        <p:spPr>
          <a:xfrm>
            <a:off x="918193" y="3584585"/>
            <a:ext cx="153533" cy="2750395"/>
          </a:xfrm>
          <a:prstGeom prst="leftBrace">
            <a:avLst>
              <a:gd name="adj1" fmla="val 3599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文字方塊 93"/>
          <p:cNvSpPr txBox="1"/>
          <p:nvPr/>
        </p:nvSpPr>
        <p:spPr>
          <a:xfrm>
            <a:off x="5287855" y="3052357"/>
            <a:ext cx="2963478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Deep Autoencoder</a:t>
            </a:r>
            <a:endParaRPr lang="zh-TW" altLang="en-US" sz="2400" dirty="0"/>
          </a:p>
        </p:txBody>
      </p:sp>
      <p:sp>
        <p:nvSpPr>
          <p:cNvPr id="29" name="箭號: 向右 28"/>
          <p:cNvSpPr/>
          <p:nvPr/>
        </p:nvSpPr>
        <p:spPr>
          <a:xfrm>
            <a:off x="4592189" y="3051688"/>
            <a:ext cx="604574" cy="43109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/>
              <p:cNvSpPr txBox="1"/>
              <p:nvPr/>
            </p:nvSpPr>
            <p:spPr>
              <a:xfrm>
                <a:off x="7926526" y="4652807"/>
                <a:ext cx="92694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5" name="文字方塊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526" y="4652807"/>
                <a:ext cx="926942" cy="369332"/>
              </a:xfrm>
              <a:prstGeom prst="rect">
                <a:avLst/>
              </a:prstGeom>
              <a:blipFill>
                <a:blip r:embed="rId16"/>
                <a:stretch>
                  <a:fillRect r="-381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/>
              <p:cNvSpPr txBox="1"/>
              <p:nvPr/>
            </p:nvSpPr>
            <p:spPr>
              <a:xfrm>
                <a:off x="476321" y="1354793"/>
                <a:ext cx="75968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is the component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,…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6" name="文字方塊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21" y="1354793"/>
                <a:ext cx="7596884" cy="461665"/>
              </a:xfrm>
              <a:prstGeom prst="rect">
                <a:avLst/>
              </a:prstGeom>
              <a:blipFill>
                <a:blip r:embed="rId17"/>
                <a:stretch>
                  <a:fillRect l="-1204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文字方塊 96"/>
          <p:cNvSpPr txBox="1"/>
          <p:nvPr/>
        </p:nvSpPr>
        <p:spPr>
          <a:xfrm>
            <a:off x="4318642" y="1838044"/>
            <a:ext cx="4499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To minimize reconstruction error: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/>
              <p:cNvSpPr txBox="1"/>
              <p:nvPr/>
            </p:nvSpPr>
            <p:spPr>
              <a:xfrm>
                <a:off x="5930085" y="2310887"/>
                <a:ext cx="2677431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8" name="文字方塊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085" y="2310887"/>
                <a:ext cx="2677431" cy="468205"/>
              </a:xfrm>
              <a:prstGeom prst="rect">
                <a:avLst/>
              </a:prstGeom>
              <a:blipFill>
                <a:blip r:embed="rId18"/>
                <a:stretch>
                  <a:fillRect b="-25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/>
              <p:cNvSpPr txBox="1"/>
              <p:nvPr/>
            </p:nvSpPr>
            <p:spPr>
              <a:xfrm>
                <a:off x="680608" y="1846490"/>
                <a:ext cx="1820627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9" name="文字方塊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08" y="1846490"/>
                <a:ext cx="1820627" cy="103848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箭號: 左-右雙向 99"/>
          <p:cNvSpPr/>
          <p:nvPr/>
        </p:nvSpPr>
        <p:spPr>
          <a:xfrm>
            <a:off x="2501235" y="2240623"/>
            <a:ext cx="513182" cy="30432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/>
              <p:cNvSpPr txBox="1"/>
              <p:nvPr/>
            </p:nvSpPr>
            <p:spPr>
              <a:xfrm>
                <a:off x="3032127" y="2157520"/>
                <a:ext cx="92694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1" name="文字方塊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2127" y="2157520"/>
                <a:ext cx="926942" cy="369332"/>
              </a:xfrm>
              <a:prstGeom prst="rect">
                <a:avLst/>
              </a:prstGeom>
              <a:blipFill>
                <a:blip r:embed="rId20"/>
                <a:stretch>
                  <a:fillRect r="-381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431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67" grpId="0"/>
      <p:bldP spid="68" grpId="0"/>
      <p:bldP spid="69" grpId="0"/>
      <p:bldP spid="70" grpId="0"/>
      <p:bldP spid="71" grpId="0"/>
      <p:bldP spid="72" grpId="0"/>
      <p:bldP spid="27" grpId="0" animBg="1"/>
      <p:bldP spid="28" grpId="0"/>
      <p:bldP spid="80" grpId="0" animBg="1"/>
      <p:bldP spid="81" grpId="0" animBg="1"/>
      <p:bldP spid="94" grpId="0" animBg="1"/>
      <p:bldP spid="29" grpId="0" animBg="1"/>
      <p:bldP spid="9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Weakness of PCA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TW" dirty="0"/>
              <a:t>Unsupervised</a:t>
            </a:r>
          </a:p>
          <a:p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TW" dirty="0"/>
              <a:t>Linear</a:t>
            </a:r>
            <a:endParaRPr lang="zh-TW" altLang="en-US" dirty="0"/>
          </a:p>
          <a:p>
            <a:endParaRPr lang="zh-TW" altLang="en-US" dirty="0"/>
          </a:p>
        </p:txBody>
      </p:sp>
      <p:grpSp>
        <p:nvGrpSpPr>
          <p:cNvPr id="16" name="群組 15"/>
          <p:cNvGrpSpPr/>
          <p:nvPr/>
        </p:nvGrpSpPr>
        <p:grpSpPr>
          <a:xfrm rot="256791">
            <a:off x="2760473" y="2585701"/>
            <a:ext cx="1291848" cy="1273592"/>
            <a:chOff x="2370272" y="2727702"/>
            <a:chExt cx="1291848" cy="1273592"/>
          </a:xfrm>
        </p:grpSpPr>
        <p:sp>
          <p:nvSpPr>
            <p:cNvPr id="5" name="橢圓 4"/>
            <p:cNvSpPr/>
            <p:nvPr/>
          </p:nvSpPr>
          <p:spPr>
            <a:xfrm rot="2206548">
              <a:off x="2370272" y="2727702"/>
              <a:ext cx="201478" cy="2014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橢圓 6"/>
            <p:cNvSpPr/>
            <p:nvPr/>
          </p:nvSpPr>
          <p:spPr>
            <a:xfrm rot="2206548">
              <a:off x="2638586" y="2929180"/>
              <a:ext cx="201478" cy="2014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橢圓 7"/>
            <p:cNvSpPr/>
            <p:nvPr/>
          </p:nvSpPr>
          <p:spPr>
            <a:xfrm rot="2206548">
              <a:off x="2956947" y="3241728"/>
              <a:ext cx="201478" cy="2014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橢圓 8"/>
            <p:cNvSpPr/>
            <p:nvPr/>
          </p:nvSpPr>
          <p:spPr>
            <a:xfrm rot="2206548">
              <a:off x="2370272" y="3102244"/>
              <a:ext cx="201478" cy="2014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/>
            <p:cNvSpPr/>
            <p:nvPr/>
          </p:nvSpPr>
          <p:spPr>
            <a:xfrm rot="2206548">
              <a:off x="2662641" y="3373464"/>
              <a:ext cx="201478" cy="2014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橢圓 10"/>
            <p:cNvSpPr/>
            <p:nvPr/>
          </p:nvSpPr>
          <p:spPr>
            <a:xfrm rot="2206548">
              <a:off x="3158425" y="3574942"/>
              <a:ext cx="201478" cy="2014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/>
            <p:cNvSpPr/>
            <p:nvPr/>
          </p:nvSpPr>
          <p:spPr>
            <a:xfrm rot="2206548">
              <a:off x="3359903" y="3386070"/>
              <a:ext cx="201478" cy="2014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/>
            <p:cNvSpPr/>
            <p:nvPr/>
          </p:nvSpPr>
          <p:spPr>
            <a:xfrm rot="2206548">
              <a:off x="2984553" y="2918847"/>
              <a:ext cx="201478" cy="2014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/>
            <p:cNvSpPr/>
            <p:nvPr/>
          </p:nvSpPr>
          <p:spPr>
            <a:xfrm rot="2206548">
              <a:off x="3460642" y="3799816"/>
              <a:ext cx="201478" cy="2014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/>
            <p:cNvSpPr/>
            <p:nvPr/>
          </p:nvSpPr>
          <p:spPr>
            <a:xfrm rot="2206548">
              <a:off x="2883814" y="3699077"/>
              <a:ext cx="201478" cy="2014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7" name="群組 16"/>
          <p:cNvGrpSpPr/>
          <p:nvPr/>
        </p:nvGrpSpPr>
        <p:grpSpPr>
          <a:xfrm rot="256791">
            <a:off x="1640370" y="2757201"/>
            <a:ext cx="1291848" cy="1273592"/>
            <a:chOff x="2370272" y="2727702"/>
            <a:chExt cx="1291848" cy="1273592"/>
          </a:xfrm>
        </p:grpSpPr>
        <p:sp>
          <p:nvSpPr>
            <p:cNvPr id="18" name="橢圓 17"/>
            <p:cNvSpPr/>
            <p:nvPr/>
          </p:nvSpPr>
          <p:spPr>
            <a:xfrm rot="2206548">
              <a:off x="2370272" y="2727702"/>
              <a:ext cx="201478" cy="2014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 rot="2206548">
              <a:off x="2638586" y="2929180"/>
              <a:ext cx="201478" cy="2014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 rot="2206548">
              <a:off x="2956947" y="3241728"/>
              <a:ext cx="201478" cy="2014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橢圓 20"/>
            <p:cNvSpPr/>
            <p:nvPr/>
          </p:nvSpPr>
          <p:spPr>
            <a:xfrm rot="2206548">
              <a:off x="2370272" y="3102244"/>
              <a:ext cx="201478" cy="2014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/>
            <p:cNvSpPr/>
            <p:nvPr/>
          </p:nvSpPr>
          <p:spPr>
            <a:xfrm rot="2206548">
              <a:off x="2662641" y="3373464"/>
              <a:ext cx="201478" cy="2014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橢圓 22"/>
            <p:cNvSpPr/>
            <p:nvPr/>
          </p:nvSpPr>
          <p:spPr>
            <a:xfrm rot="2206548">
              <a:off x="3158425" y="3574942"/>
              <a:ext cx="201478" cy="2014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23"/>
            <p:cNvSpPr/>
            <p:nvPr/>
          </p:nvSpPr>
          <p:spPr>
            <a:xfrm rot="2206548">
              <a:off x="3359903" y="3386070"/>
              <a:ext cx="201478" cy="2014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橢圓 24"/>
            <p:cNvSpPr/>
            <p:nvPr/>
          </p:nvSpPr>
          <p:spPr>
            <a:xfrm rot="2206548">
              <a:off x="2984553" y="2918847"/>
              <a:ext cx="201478" cy="2014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 rot="2206548">
              <a:off x="3460642" y="3799816"/>
              <a:ext cx="201478" cy="2014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>
            <a:xfrm rot="2206548">
              <a:off x="2883814" y="3699077"/>
              <a:ext cx="201478" cy="2014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8" name="文字方塊 27"/>
          <p:cNvSpPr txBox="1"/>
          <p:nvPr/>
        </p:nvSpPr>
        <p:spPr>
          <a:xfrm>
            <a:off x="723663" y="3595861"/>
            <a:ext cx="898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PCA</a:t>
            </a:r>
            <a:endParaRPr lang="zh-TW" altLang="en-US" sz="2400" dirty="0"/>
          </a:p>
        </p:txBody>
      </p:sp>
      <p:cxnSp>
        <p:nvCxnSpPr>
          <p:cNvPr id="30" name="直線接點 29"/>
          <p:cNvCxnSpPr/>
          <p:nvPr/>
        </p:nvCxnSpPr>
        <p:spPr>
          <a:xfrm>
            <a:off x="2191244" y="2509782"/>
            <a:ext cx="1207006" cy="1552407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字方塊 76"/>
          <p:cNvSpPr txBox="1"/>
          <p:nvPr/>
        </p:nvSpPr>
        <p:spPr>
          <a:xfrm>
            <a:off x="768199" y="5743999"/>
            <a:ext cx="898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LDA</a:t>
            </a:r>
            <a:endParaRPr lang="zh-TW" altLang="en-US" sz="2400" dirty="0"/>
          </a:p>
        </p:txBody>
      </p:sp>
      <p:cxnSp>
        <p:nvCxnSpPr>
          <p:cNvPr id="78" name="直線接點 77"/>
          <p:cNvCxnSpPr/>
          <p:nvPr/>
        </p:nvCxnSpPr>
        <p:spPr>
          <a:xfrm flipV="1">
            <a:off x="1918096" y="4818864"/>
            <a:ext cx="1942446" cy="134359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群組 80"/>
          <p:cNvGrpSpPr/>
          <p:nvPr/>
        </p:nvGrpSpPr>
        <p:grpSpPr>
          <a:xfrm rot="256791">
            <a:off x="2876999" y="4788111"/>
            <a:ext cx="1291848" cy="1273592"/>
            <a:chOff x="2370272" y="2727702"/>
            <a:chExt cx="1291848" cy="1273592"/>
          </a:xfrm>
        </p:grpSpPr>
        <p:sp>
          <p:nvSpPr>
            <p:cNvPr id="82" name="橢圓 81"/>
            <p:cNvSpPr/>
            <p:nvPr/>
          </p:nvSpPr>
          <p:spPr>
            <a:xfrm rot="2206548">
              <a:off x="2370272" y="2727702"/>
              <a:ext cx="201478" cy="201478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橢圓 82"/>
            <p:cNvSpPr/>
            <p:nvPr/>
          </p:nvSpPr>
          <p:spPr>
            <a:xfrm rot="2206548">
              <a:off x="2638586" y="2929180"/>
              <a:ext cx="201478" cy="201478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橢圓 83"/>
            <p:cNvSpPr/>
            <p:nvPr/>
          </p:nvSpPr>
          <p:spPr>
            <a:xfrm rot="2206548">
              <a:off x="2956947" y="3241728"/>
              <a:ext cx="201478" cy="201478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橢圓 84"/>
            <p:cNvSpPr/>
            <p:nvPr/>
          </p:nvSpPr>
          <p:spPr>
            <a:xfrm rot="2206548">
              <a:off x="2370272" y="3102244"/>
              <a:ext cx="201478" cy="201478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橢圓 85"/>
            <p:cNvSpPr/>
            <p:nvPr/>
          </p:nvSpPr>
          <p:spPr>
            <a:xfrm rot="2206548">
              <a:off x="2662641" y="3373464"/>
              <a:ext cx="201478" cy="201478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橢圓 86"/>
            <p:cNvSpPr/>
            <p:nvPr/>
          </p:nvSpPr>
          <p:spPr>
            <a:xfrm rot="2206548">
              <a:off x="3158425" y="3574942"/>
              <a:ext cx="201478" cy="201478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橢圓 87"/>
            <p:cNvSpPr/>
            <p:nvPr/>
          </p:nvSpPr>
          <p:spPr>
            <a:xfrm rot="2206548">
              <a:off x="3359903" y="3386070"/>
              <a:ext cx="201478" cy="201478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橢圓 88"/>
            <p:cNvSpPr/>
            <p:nvPr/>
          </p:nvSpPr>
          <p:spPr>
            <a:xfrm rot="2206548">
              <a:off x="2984553" y="2918847"/>
              <a:ext cx="201478" cy="201478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橢圓 89"/>
            <p:cNvSpPr/>
            <p:nvPr/>
          </p:nvSpPr>
          <p:spPr>
            <a:xfrm rot="2206548">
              <a:off x="3460642" y="3799816"/>
              <a:ext cx="201478" cy="201478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橢圓 90"/>
            <p:cNvSpPr/>
            <p:nvPr/>
          </p:nvSpPr>
          <p:spPr>
            <a:xfrm rot="2206548">
              <a:off x="2883814" y="3699077"/>
              <a:ext cx="201478" cy="201478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2" name="群組 91"/>
          <p:cNvGrpSpPr/>
          <p:nvPr/>
        </p:nvGrpSpPr>
        <p:grpSpPr>
          <a:xfrm rot="256791">
            <a:off x="1756896" y="4959611"/>
            <a:ext cx="1291848" cy="1273592"/>
            <a:chOff x="2370272" y="2727702"/>
            <a:chExt cx="1291848" cy="1273592"/>
          </a:xfrm>
        </p:grpSpPr>
        <p:sp>
          <p:nvSpPr>
            <p:cNvPr id="93" name="橢圓 92"/>
            <p:cNvSpPr/>
            <p:nvPr/>
          </p:nvSpPr>
          <p:spPr>
            <a:xfrm rot="2206548">
              <a:off x="2370272" y="2727702"/>
              <a:ext cx="201478" cy="20147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橢圓 93"/>
            <p:cNvSpPr/>
            <p:nvPr/>
          </p:nvSpPr>
          <p:spPr>
            <a:xfrm rot="2206548">
              <a:off x="2638586" y="2929180"/>
              <a:ext cx="201478" cy="20147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橢圓 94"/>
            <p:cNvSpPr/>
            <p:nvPr/>
          </p:nvSpPr>
          <p:spPr>
            <a:xfrm rot="2206548">
              <a:off x="2956947" y="3241728"/>
              <a:ext cx="201478" cy="20147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6" name="橢圓 95"/>
            <p:cNvSpPr/>
            <p:nvPr/>
          </p:nvSpPr>
          <p:spPr>
            <a:xfrm rot="2206548">
              <a:off x="2370272" y="3102244"/>
              <a:ext cx="201478" cy="20147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橢圓 96"/>
            <p:cNvSpPr/>
            <p:nvPr/>
          </p:nvSpPr>
          <p:spPr>
            <a:xfrm rot="2206548">
              <a:off x="2662641" y="3373464"/>
              <a:ext cx="201478" cy="20147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橢圓 97"/>
            <p:cNvSpPr/>
            <p:nvPr/>
          </p:nvSpPr>
          <p:spPr>
            <a:xfrm rot="2206548">
              <a:off x="3158425" y="3574942"/>
              <a:ext cx="201478" cy="20147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橢圓 98"/>
            <p:cNvSpPr/>
            <p:nvPr/>
          </p:nvSpPr>
          <p:spPr>
            <a:xfrm rot="2206548">
              <a:off x="3359903" y="3386070"/>
              <a:ext cx="201478" cy="20147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橢圓 99"/>
            <p:cNvSpPr/>
            <p:nvPr/>
          </p:nvSpPr>
          <p:spPr>
            <a:xfrm rot="2206548">
              <a:off x="2984553" y="2918847"/>
              <a:ext cx="201478" cy="20147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橢圓 100"/>
            <p:cNvSpPr/>
            <p:nvPr/>
          </p:nvSpPr>
          <p:spPr>
            <a:xfrm rot="2206548">
              <a:off x="3460642" y="3799816"/>
              <a:ext cx="201478" cy="20147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橢圓 101"/>
            <p:cNvSpPr/>
            <p:nvPr/>
          </p:nvSpPr>
          <p:spPr>
            <a:xfrm rot="2206548">
              <a:off x="2883814" y="3699077"/>
              <a:ext cx="201478" cy="20147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04" name="矩形 103"/>
          <p:cNvSpPr/>
          <p:nvPr/>
        </p:nvSpPr>
        <p:spPr>
          <a:xfrm>
            <a:off x="4793402" y="5988733"/>
            <a:ext cx="40034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http://www.astroml.org/book_figures/chapter7/fig_S_manifold_PCA.html</a:t>
            </a:r>
          </a:p>
        </p:txBody>
      </p:sp>
      <p:pic>
        <p:nvPicPr>
          <p:cNvPr id="105" name="圖片 1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35" y="712703"/>
            <a:ext cx="2438504" cy="2225844"/>
          </a:xfrm>
          <a:prstGeom prst="rect">
            <a:avLst/>
          </a:prstGeom>
        </p:spPr>
      </p:pic>
      <p:pic>
        <p:nvPicPr>
          <p:cNvPr id="106" name="圖片 1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681" y="2913073"/>
            <a:ext cx="3035013" cy="2881164"/>
          </a:xfrm>
          <a:prstGeom prst="rect">
            <a:avLst/>
          </a:prstGeom>
        </p:spPr>
      </p:pic>
      <p:sp>
        <p:nvSpPr>
          <p:cNvPr id="107" name="文字方塊 106"/>
          <p:cNvSpPr txBox="1"/>
          <p:nvPr/>
        </p:nvSpPr>
        <p:spPr>
          <a:xfrm>
            <a:off x="4609863" y="3864574"/>
            <a:ext cx="4346637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Non-linear dimension reduction in the following lectures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7258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77" grpId="0"/>
      <p:bldP spid="10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PCA - Pokémon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Inspired from: https://www.kaggle.com/strakul5/d/abcsds/pokemon/principal-component-analysis-of-pokemon-data</a:t>
            </a:r>
          </a:p>
          <a:p>
            <a:r>
              <a:rPr lang="en-US" altLang="zh-TW" sz="2400" dirty="0"/>
              <a:t>800 </a:t>
            </a:r>
            <a:r>
              <a:rPr lang="en-US" altLang="zh-TW" sz="2400" dirty="0" err="1"/>
              <a:t>Pokemons</a:t>
            </a:r>
            <a:r>
              <a:rPr lang="en-US" altLang="zh-TW" sz="2400" dirty="0"/>
              <a:t>, 6 features for each (HP, </a:t>
            </a:r>
            <a:r>
              <a:rPr lang="en-US" altLang="zh-TW" sz="2400" dirty="0" err="1"/>
              <a:t>Atk</a:t>
            </a:r>
            <a:r>
              <a:rPr lang="en-US" altLang="zh-TW" sz="2400" dirty="0"/>
              <a:t>, Def, </a:t>
            </a:r>
            <a:r>
              <a:rPr lang="en-US" altLang="zh-TW" sz="2400" dirty="0" err="1"/>
              <a:t>Sp</a:t>
            </a:r>
            <a:r>
              <a:rPr lang="en-US" altLang="zh-TW" sz="2400" dirty="0"/>
              <a:t> </a:t>
            </a:r>
            <a:r>
              <a:rPr lang="en-US" altLang="zh-TW" sz="2400" dirty="0" err="1"/>
              <a:t>Atk</a:t>
            </a:r>
            <a:r>
              <a:rPr lang="en-US" altLang="zh-TW" sz="2400" dirty="0"/>
              <a:t>, </a:t>
            </a:r>
            <a:r>
              <a:rPr lang="en-US" altLang="zh-TW" sz="2400" dirty="0" err="1"/>
              <a:t>Sp</a:t>
            </a:r>
            <a:r>
              <a:rPr lang="en-US" altLang="zh-TW" sz="2400" dirty="0"/>
              <a:t> Def, Speed)</a:t>
            </a:r>
          </a:p>
          <a:p>
            <a:r>
              <a:rPr lang="en-US" altLang="zh-TW" sz="2400" dirty="0"/>
              <a:t>How many principle components?</a:t>
            </a:r>
          </a:p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5291817" y="3524270"/>
                <a:ext cx="3699924" cy="764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817" y="3524270"/>
                <a:ext cx="3699924" cy="7641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/>
            </p:nvGraphicFramePr>
            <p:xfrm>
              <a:off x="1344385" y="4775476"/>
              <a:ext cx="6762749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66107">
                      <a:extLst>
                        <a:ext uri="{9D8B030D-6E8A-4147-A177-3AD203B41FA5}">
                          <a16:colId xmlns:a16="http://schemas.microsoft.com/office/drawing/2014/main" val="2723668132"/>
                        </a:ext>
                      </a:extLst>
                    </a:gridCol>
                    <a:gridCol w="966107">
                      <a:extLst>
                        <a:ext uri="{9D8B030D-6E8A-4147-A177-3AD203B41FA5}">
                          <a16:colId xmlns:a16="http://schemas.microsoft.com/office/drawing/2014/main" val="1971946245"/>
                        </a:ext>
                      </a:extLst>
                    </a:gridCol>
                    <a:gridCol w="966107">
                      <a:extLst>
                        <a:ext uri="{9D8B030D-6E8A-4147-A177-3AD203B41FA5}">
                          <a16:colId xmlns:a16="http://schemas.microsoft.com/office/drawing/2014/main" val="3324221192"/>
                        </a:ext>
                      </a:extLst>
                    </a:gridCol>
                    <a:gridCol w="966107">
                      <a:extLst>
                        <a:ext uri="{9D8B030D-6E8A-4147-A177-3AD203B41FA5}">
                          <a16:colId xmlns:a16="http://schemas.microsoft.com/office/drawing/2014/main" val="1531745350"/>
                        </a:ext>
                      </a:extLst>
                    </a:gridCol>
                    <a:gridCol w="966107">
                      <a:extLst>
                        <a:ext uri="{9D8B030D-6E8A-4147-A177-3AD203B41FA5}">
                          <a16:colId xmlns:a16="http://schemas.microsoft.com/office/drawing/2014/main" val="1748924242"/>
                        </a:ext>
                      </a:extLst>
                    </a:gridCol>
                    <a:gridCol w="966107">
                      <a:extLst>
                        <a:ext uri="{9D8B030D-6E8A-4147-A177-3AD203B41FA5}">
                          <a16:colId xmlns:a16="http://schemas.microsoft.com/office/drawing/2014/main" val="3907465595"/>
                        </a:ext>
                      </a:extLst>
                    </a:gridCol>
                    <a:gridCol w="966107">
                      <a:extLst>
                        <a:ext uri="{9D8B030D-6E8A-4147-A177-3AD203B41FA5}">
                          <a16:colId xmlns:a16="http://schemas.microsoft.com/office/drawing/2014/main" val="337192131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322319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/>
                            <a:t>ratio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/>
                            <a:t>0.45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/>
                            <a:t>0.18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/>
                            <a:t>0.13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/>
                            <a:t>0.12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/>
                            <a:t>0.07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/>
                            <a:t>0.04</a:t>
                          </a:r>
                          <a:endParaRPr lang="zh-TW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91072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9157245"/>
                  </p:ext>
                </p:extLst>
              </p:nvPr>
            </p:nvGraphicFramePr>
            <p:xfrm>
              <a:off x="1344385" y="4775476"/>
              <a:ext cx="6762749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66107">
                      <a:extLst>
                        <a:ext uri="{9D8B030D-6E8A-4147-A177-3AD203B41FA5}">
                          <a16:colId xmlns:a16="http://schemas.microsoft.com/office/drawing/2014/main" val="2723668132"/>
                        </a:ext>
                      </a:extLst>
                    </a:gridCol>
                    <a:gridCol w="966107">
                      <a:extLst>
                        <a:ext uri="{9D8B030D-6E8A-4147-A177-3AD203B41FA5}">
                          <a16:colId xmlns:a16="http://schemas.microsoft.com/office/drawing/2014/main" val="1971946245"/>
                        </a:ext>
                      </a:extLst>
                    </a:gridCol>
                    <a:gridCol w="966107">
                      <a:extLst>
                        <a:ext uri="{9D8B030D-6E8A-4147-A177-3AD203B41FA5}">
                          <a16:colId xmlns:a16="http://schemas.microsoft.com/office/drawing/2014/main" val="3324221192"/>
                        </a:ext>
                      </a:extLst>
                    </a:gridCol>
                    <a:gridCol w="966107">
                      <a:extLst>
                        <a:ext uri="{9D8B030D-6E8A-4147-A177-3AD203B41FA5}">
                          <a16:colId xmlns:a16="http://schemas.microsoft.com/office/drawing/2014/main" val="1531745350"/>
                        </a:ext>
                      </a:extLst>
                    </a:gridCol>
                    <a:gridCol w="966107">
                      <a:extLst>
                        <a:ext uri="{9D8B030D-6E8A-4147-A177-3AD203B41FA5}">
                          <a16:colId xmlns:a16="http://schemas.microsoft.com/office/drawing/2014/main" val="1748924242"/>
                        </a:ext>
                      </a:extLst>
                    </a:gridCol>
                    <a:gridCol w="966107">
                      <a:extLst>
                        <a:ext uri="{9D8B030D-6E8A-4147-A177-3AD203B41FA5}">
                          <a16:colId xmlns:a16="http://schemas.microsoft.com/office/drawing/2014/main" val="3907465595"/>
                        </a:ext>
                      </a:extLst>
                    </a:gridCol>
                    <a:gridCol w="966107">
                      <a:extLst>
                        <a:ext uri="{9D8B030D-6E8A-4147-A177-3AD203B41FA5}">
                          <a16:colId xmlns:a16="http://schemas.microsoft.com/office/drawing/2014/main" val="337192131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4"/>
                          <a:stretch>
                            <a:fillRect l="-101266" t="-1316" r="-505063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1316" r="-401887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4"/>
                          <a:stretch>
                            <a:fillRect l="-301899" t="-1316" r="-304430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4"/>
                          <a:stretch>
                            <a:fillRect l="-399371" t="-1316" r="-202516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4"/>
                          <a:stretch>
                            <a:fillRect l="-502532" t="-1316" r="-103797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4"/>
                          <a:stretch>
                            <a:fillRect l="-598742" t="-1316" r="-3145" b="-127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322319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/>
                            <a:t>ratio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/>
                            <a:t>0.45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/>
                            <a:t>0.18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/>
                            <a:t>0.13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/>
                            <a:t>0.12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/>
                            <a:t>0.07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/>
                            <a:t>0.04</a:t>
                          </a:r>
                          <a:endParaRPr lang="zh-TW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910723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文字方塊 6"/>
          <p:cNvSpPr txBox="1"/>
          <p:nvPr/>
        </p:nvSpPr>
        <p:spPr>
          <a:xfrm>
            <a:off x="2351314" y="5756202"/>
            <a:ext cx="5519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Using 4 components is good enough</a:t>
            </a:r>
            <a:endParaRPr lang="zh-TW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2351314" y="4775476"/>
            <a:ext cx="3856981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266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「kyogre primal kyogre 中文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173" y="4868072"/>
            <a:ext cx="2377089" cy="175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PCA - Pokémon</a:t>
            </a:r>
            <a:endParaRPr lang="zh-TW" altLang="en-US" dirty="0"/>
          </a:p>
        </p:txBody>
      </p:sp>
      <p:graphicFrame>
        <p:nvGraphicFramePr>
          <p:cNvPr id="10" name="內容版面配置區 9"/>
          <p:cNvGraphicFramePr>
            <a:graphicFrameLocks noGrp="1"/>
          </p:cNvGraphicFramePr>
          <p:nvPr>
            <p:ph idx="1"/>
          </p:nvPr>
        </p:nvGraphicFramePr>
        <p:xfrm>
          <a:off x="294825" y="1808478"/>
          <a:ext cx="788669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6671">
                  <a:extLst>
                    <a:ext uri="{9D8B030D-6E8A-4147-A177-3AD203B41FA5}">
                      <a16:colId xmlns:a16="http://schemas.microsoft.com/office/drawing/2014/main" val="3900882486"/>
                    </a:ext>
                  </a:extLst>
                </a:gridCol>
                <a:gridCol w="1126671">
                  <a:extLst>
                    <a:ext uri="{9D8B030D-6E8A-4147-A177-3AD203B41FA5}">
                      <a16:colId xmlns:a16="http://schemas.microsoft.com/office/drawing/2014/main" val="3825490451"/>
                    </a:ext>
                  </a:extLst>
                </a:gridCol>
                <a:gridCol w="1126671">
                  <a:extLst>
                    <a:ext uri="{9D8B030D-6E8A-4147-A177-3AD203B41FA5}">
                      <a16:colId xmlns:a16="http://schemas.microsoft.com/office/drawing/2014/main" val="2719438317"/>
                    </a:ext>
                  </a:extLst>
                </a:gridCol>
                <a:gridCol w="1126671">
                  <a:extLst>
                    <a:ext uri="{9D8B030D-6E8A-4147-A177-3AD203B41FA5}">
                      <a16:colId xmlns:a16="http://schemas.microsoft.com/office/drawing/2014/main" val="1247982962"/>
                    </a:ext>
                  </a:extLst>
                </a:gridCol>
                <a:gridCol w="1126671">
                  <a:extLst>
                    <a:ext uri="{9D8B030D-6E8A-4147-A177-3AD203B41FA5}">
                      <a16:colId xmlns:a16="http://schemas.microsoft.com/office/drawing/2014/main" val="3677796894"/>
                    </a:ext>
                  </a:extLst>
                </a:gridCol>
                <a:gridCol w="1126671">
                  <a:extLst>
                    <a:ext uri="{9D8B030D-6E8A-4147-A177-3AD203B41FA5}">
                      <a16:colId xmlns:a16="http://schemas.microsoft.com/office/drawing/2014/main" val="2438963659"/>
                    </a:ext>
                  </a:extLst>
                </a:gridCol>
                <a:gridCol w="1126671">
                  <a:extLst>
                    <a:ext uri="{9D8B030D-6E8A-4147-A177-3AD203B41FA5}">
                      <a16:colId xmlns:a16="http://schemas.microsoft.com/office/drawing/2014/main" val="35174440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HP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/>
                        <a:t>Atk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Def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/>
                        <a:t>Sp</a:t>
                      </a:r>
                      <a:r>
                        <a:rPr lang="en-US" altLang="zh-TW" sz="1800" dirty="0"/>
                        <a:t> </a:t>
                      </a:r>
                      <a:r>
                        <a:rPr lang="en-US" altLang="zh-TW" sz="1800" dirty="0" err="1"/>
                        <a:t>Atk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/>
                        <a:t>Sp</a:t>
                      </a:r>
                      <a:r>
                        <a:rPr lang="en-US" altLang="zh-TW" sz="1800" dirty="0"/>
                        <a:t> Def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Speed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09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PC1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0.4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0.4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0.4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0.5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0.4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0.3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868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PC2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0.1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0.0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0.6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-0.3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0.2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-0.7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12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PC3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-0.5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-0.6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0.1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0.3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0.6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0.1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607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PC4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0.7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-0.4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-0.4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0.1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0.2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-0.3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807415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1494972" y="2190167"/>
            <a:ext cx="6686550" cy="3109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8210550" y="2160014"/>
            <a:ext cx="730250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強度</a:t>
            </a:r>
          </a:p>
        </p:txBody>
      </p:sp>
      <p:sp>
        <p:nvSpPr>
          <p:cNvPr id="12" name="矩形 11"/>
          <p:cNvSpPr/>
          <p:nvPr/>
        </p:nvSpPr>
        <p:spPr>
          <a:xfrm>
            <a:off x="3648075" y="2546036"/>
            <a:ext cx="1151522" cy="3367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7030000" y="2546035"/>
            <a:ext cx="1151522" cy="3367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7330168" y="2906657"/>
            <a:ext cx="1702707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dirty="0"/>
              <a:t>防禦</a:t>
            </a:r>
            <a:r>
              <a:rPr lang="en-US" altLang="zh-TW" dirty="0"/>
              <a:t>(</a:t>
            </a:r>
            <a:r>
              <a:rPr lang="zh-TW" altLang="en-US" dirty="0"/>
              <a:t>犧牲速度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30" y="3707598"/>
            <a:ext cx="4255499" cy="2987669"/>
          </a:xfrm>
          <a:prstGeom prst="rect">
            <a:avLst/>
          </a:prstGeom>
        </p:spPr>
      </p:pic>
      <p:pic>
        <p:nvPicPr>
          <p:cNvPr id="16" name="Picture 6" descr="「Shuckle png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375" y="3091323"/>
            <a:ext cx="1763678" cy="157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「MewtwoMega Mewtwo Y」的圖片搜尋結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502" y="4760857"/>
            <a:ext cx="1245638" cy="192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「RayquazaMega Rayquaza png」的圖片搜尋結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053" y="4589100"/>
            <a:ext cx="1757577" cy="210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橢圓 16"/>
          <p:cNvSpPr/>
          <p:nvPr/>
        </p:nvSpPr>
        <p:spPr>
          <a:xfrm>
            <a:off x="4245550" y="5108444"/>
            <a:ext cx="411356" cy="7654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2741914" y="3935881"/>
            <a:ext cx="357747" cy="3595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/>
          <p:cNvCxnSpPr>
            <a:stCxn id="21" idx="6"/>
          </p:cNvCxnSpPr>
          <p:nvPr/>
        </p:nvCxnSpPr>
        <p:spPr>
          <a:xfrm flipV="1">
            <a:off x="3099661" y="3984956"/>
            <a:ext cx="2650756" cy="1307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35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2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PCA - Pokémon</a:t>
            </a:r>
            <a:endParaRPr lang="zh-TW" altLang="en-US" dirty="0"/>
          </a:p>
        </p:txBody>
      </p:sp>
      <p:graphicFrame>
        <p:nvGraphicFramePr>
          <p:cNvPr id="10" name="內容版面配置區 9"/>
          <p:cNvGraphicFramePr>
            <a:graphicFrameLocks noGrp="1"/>
          </p:cNvGraphicFramePr>
          <p:nvPr>
            <p:ph idx="1"/>
          </p:nvPr>
        </p:nvGraphicFramePr>
        <p:xfrm>
          <a:off x="294825" y="1808478"/>
          <a:ext cx="788669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6671">
                  <a:extLst>
                    <a:ext uri="{9D8B030D-6E8A-4147-A177-3AD203B41FA5}">
                      <a16:colId xmlns:a16="http://schemas.microsoft.com/office/drawing/2014/main" val="3900882486"/>
                    </a:ext>
                  </a:extLst>
                </a:gridCol>
                <a:gridCol w="1126671">
                  <a:extLst>
                    <a:ext uri="{9D8B030D-6E8A-4147-A177-3AD203B41FA5}">
                      <a16:colId xmlns:a16="http://schemas.microsoft.com/office/drawing/2014/main" val="3825490451"/>
                    </a:ext>
                  </a:extLst>
                </a:gridCol>
                <a:gridCol w="1126671">
                  <a:extLst>
                    <a:ext uri="{9D8B030D-6E8A-4147-A177-3AD203B41FA5}">
                      <a16:colId xmlns:a16="http://schemas.microsoft.com/office/drawing/2014/main" val="2719438317"/>
                    </a:ext>
                  </a:extLst>
                </a:gridCol>
                <a:gridCol w="1126671">
                  <a:extLst>
                    <a:ext uri="{9D8B030D-6E8A-4147-A177-3AD203B41FA5}">
                      <a16:colId xmlns:a16="http://schemas.microsoft.com/office/drawing/2014/main" val="1247982962"/>
                    </a:ext>
                  </a:extLst>
                </a:gridCol>
                <a:gridCol w="1126671">
                  <a:extLst>
                    <a:ext uri="{9D8B030D-6E8A-4147-A177-3AD203B41FA5}">
                      <a16:colId xmlns:a16="http://schemas.microsoft.com/office/drawing/2014/main" val="3677796894"/>
                    </a:ext>
                  </a:extLst>
                </a:gridCol>
                <a:gridCol w="1126671">
                  <a:extLst>
                    <a:ext uri="{9D8B030D-6E8A-4147-A177-3AD203B41FA5}">
                      <a16:colId xmlns:a16="http://schemas.microsoft.com/office/drawing/2014/main" val="2438963659"/>
                    </a:ext>
                  </a:extLst>
                </a:gridCol>
                <a:gridCol w="1126671">
                  <a:extLst>
                    <a:ext uri="{9D8B030D-6E8A-4147-A177-3AD203B41FA5}">
                      <a16:colId xmlns:a16="http://schemas.microsoft.com/office/drawing/2014/main" val="35174440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HP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/>
                        <a:t>Atk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Def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/>
                        <a:t>Sp</a:t>
                      </a:r>
                      <a:r>
                        <a:rPr lang="en-US" altLang="zh-TW" sz="1800" dirty="0"/>
                        <a:t> </a:t>
                      </a:r>
                      <a:r>
                        <a:rPr lang="en-US" altLang="zh-TW" sz="1800" dirty="0" err="1"/>
                        <a:t>Atk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/>
                        <a:t>Sp</a:t>
                      </a:r>
                      <a:r>
                        <a:rPr lang="en-US" altLang="zh-TW" sz="1800" dirty="0"/>
                        <a:t> Def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Speed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09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PC1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0.4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0.4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0.4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0.5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0.4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0.3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868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PC2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0.1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0.0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0.6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-0.3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0.2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-0.7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12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PC3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-0.5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-0.6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0.1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0.3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0.6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0.1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607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PC4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0.7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-0.4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-0.4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0.1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0.2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-0.3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807415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1471820" y="3262916"/>
            <a:ext cx="1069902" cy="3532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107422" y="3262916"/>
            <a:ext cx="1335302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生命力強</a:t>
            </a:r>
          </a:p>
        </p:txBody>
      </p:sp>
      <p:sp>
        <p:nvSpPr>
          <p:cNvPr id="12" name="矩形 11"/>
          <p:cNvSpPr/>
          <p:nvPr/>
        </p:nvSpPr>
        <p:spPr>
          <a:xfrm>
            <a:off x="2536199" y="2929414"/>
            <a:ext cx="1151522" cy="3367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5929095" y="2945147"/>
            <a:ext cx="1151522" cy="3367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7196194" y="2911049"/>
            <a:ext cx="1702707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dirty="0"/>
              <a:t>特殊防禦</a:t>
            </a:r>
            <a:r>
              <a:rPr lang="en-US" altLang="zh-TW" dirty="0"/>
              <a:t>(</a:t>
            </a:r>
            <a:r>
              <a:rPr lang="zh-TW" altLang="en-US" dirty="0"/>
              <a:t>犧牲攻擊和生命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1469040" y="2926149"/>
            <a:ext cx="1067159" cy="3557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內容版面配置區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81" y="3646426"/>
            <a:ext cx="4353636" cy="3056568"/>
          </a:xfrm>
          <a:prstGeom prst="rect">
            <a:avLst/>
          </a:prstGeom>
        </p:spPr>
      </p:pic>
      <p:sp>
        <p:nvSpPr>
          <p:cNvPr id="22" name="橢圓 21"/>
          <p:cNvSpPr/>
          <p:nvPr/>
        </p:nvSpPr>
        <p:spPr>
          <a:xfrm rot="4886511">
            <a:off x="1439687" y="3525966"/>
            <a:ext cx="321176" cy="7654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3508847" y="4924338"/>
            <a:ext cx="357747" cy="3595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4416082" y="5500626"/>
            <a:ext cx="357747" cy="3595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Picture 2" descr="「Blissey png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981" y="3723680"/>
            <a:ext cx="1319029" cy="1389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「Chansey png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745" y="3801948"/>
            <a:ext cx="1136224" cy="124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「Shuckle png」的圖片搜尋結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596" y="5281535"/>
            <a:ext cx="1542418" cy="137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「Regice png」的圖片搜尋結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418" y="5281535"/>
            <a:ext cx="1486758" cy="143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直線單箭頭接點 28"/>
          <p:cNvCxnSpPr/>
          <p:nvPr/>
        </p:nvCxnSpPr>
        <p:spPr>
          <a:xfrm flipV="1">
            <a:off x="4793437" y="5500626"/>
            <a:ext cx="2812058" cy="1797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3866594" y="5104130"/>
            <a:ext cx="1579139" cy="7560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>
            <a:off x="2002619" y="3947681"/>
            <a:ext cx="3375799" cy="4003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44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13" grpId="0" animBg="1"/>
      <p:bldP spid="14" grpId="0" animBg="1"/>
      <p:bldP spid="18" grpId="0" animBg="1"/>
      <p:bldP spid="22" grpId="0" animBg="1"/>
      <p:bldP spid="23" grpId="0" animBg="1"/>
      <p:bldP spid="2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PCA - MNIST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474" y="1882061"/>
            <a:ext cx="10331354" cy="4994879"/>
          </a:xfr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509" y="602780"/>
            <a:ext cx="859389" cy="794284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377371" y="1741453"/>
            <a:ext cx="2322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30 components: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078734" y="812463"/>
                <a:ext cx="32377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734" y="812463"/>
                <a:ext cx="323774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5935606" y="1485239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images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676571" y="6180611"/>
            <a:ext cx="1850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Eigen-digits</a:t>
            </a:r>
            <a:endParaRPr lang="zh-TW" altLang="en-US" sz="2400" dirty="0"/>
          </a:p>
        </p:txBody>
      </p:sp>
      <p:cxnSp>
        <p:nvCxnSpPr>
          <p:cNvPr id="12" name="直線接點 11"/>
          <p:cNvCxnSpPr/>
          <p:nvPr/>
        </p:nvCxnSpPr>
        <p:spPr>
          <a:xfrm>
            <a:off x="5848522" y="1199808"/>
            <a:ext cx="34908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6052457" y="1199808"/>
            <a:ext cx="319314" cy="285431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7110526" y="1199808"/>
            <a:ext cx="34908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 flipH="1">
            <a:off x="6936357" y="1204589"/>
            <a:ext cx="320786" cy="28065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78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 descr="http://d21vu35cjx7sd4.cloudfront.net/dims3/MMAH/crop/0x0%2B0%2B0/resize/645x380/quality/90/?url=http%3A%2F%2Fs3.amazonaws.com%2Fassets.prod.vetstreet.com%2Fc2%2F2a9f709eb411e0a2380050568d634f%2Ffile%2FHarrier-5-645mk0624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523" y="2612662"/>
            <a:ext cx="879247" cy="104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Clustering 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8515350" cy="5032375"/>
              </a:xfrm>
            </p:spPr>
            <p:txBody>
              <a:bodyPr/>
              <a:lstStyle/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K-means</a:t>
                </a:r>
              </a:p>
              <a:p>
                <a:pPr lvl="1"/>
                <a:r>
                  <a:rPr lang="en-US" altLang="zh-TW" dirty="0"/>
                  <a:t>Clustering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 into K clusters</a:t>
                </a:r>
              </a:p>
              <a:p>
                <a:pPr lvl="1"/>
                <a:r>
                  <a:rPr lang="en-US" altLang="zh-TW" dirty="0"/>
                  <a:t>Initialize cluster center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TW" dirty="0"/>
                  <a:t>, i=1,2, … K (K random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TW" dirty="0"/>
                  <a:t> from 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TW" dirty="0"/>
                  <a:t>)</a:t>
                </a:r>
              </a:p>
              <a:p>
                <a:pPr lvl="1"/>
                <a:r>
                  <a:rPr lang="en-US" altLang="zh-TW" dirty="0"/>
                  <a:t>Repeat</a:t>
                </a:r>
              </a:p>
              <a:p>
                <a:pPr lvl="2"/>
                <a:r>
                  <a:rPr lang="en-US" altLang="zh-TW" sz="2400" dirty="0"/>
                  <a:t>For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TW" sz="2400" dirty="0"/>
                  <a:t> in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TW" sz="2400" dirty="0"/>
                  <a:t>:</a:t>
                </a:r>
              </a:p>
              <a:p>
                <a:pPr lvl="2"/>
                <a:endParaRPr lang="en-US" altLang="zh-TW" sz="2400" dirty="0"/>
              </a:p>
              <a:p>
                <a:pPr lvl="2"/>
                <a:r>
                  <a:rPr lang="en-US" altLang="zh-TW" sz="2400" dirty="0"/>
                  <a:t>Updating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TW" sz="2400" dirty="0"/>
                  <a:t>:</a:t>
                </a:r>
              </a:p>
              <a:p>
                <a:pPr lvl="2"/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8515350" cy="5032375"/>
              </a:xfrm>
              <a:blipFill>
                <a:blip r:embed="rId3"/>
                <a:stretch>
                  <a:fillRect l="-12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3037" y="1580880"/>
            <a:ext cx="884072" cy="1150918"/>
          </a:xfrm>
          <a:prstGeom prst="rect">
            <a:avLst/>
          </a:prstGeom>
        </p:spPr>
      </p:pic>
      <p:pic>
        <p:nvPicPr>
          <p:cNvPr id="5" name="Picture 2" descr="https://s-media-cache-ak0.pinimg.com/originals/0d/1e/96/0d1e961819031a6c8a05a62b7e8b331c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784" y="2223807"/>
            <a:ext cx="1377289" cy="77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312" y="2457686"/>
            <a:ext cx="1336515" cy="89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79" y="1742938"/>
            <a:ext cx="1343468" cy="1255216"/>
          </a:xfrm>
          <a:prstGeom prst="rect">
            <a:avLst/>
          </a:prstGeom>
        </p:spPr>
      </p:pic>
      <p:pic>
        <p:nvPicPr>
          <p:cNvPr id="10" name="Picture 4" descr="http://all4desktop.com/data_images/original/4244361-bird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334" y="813839"/>
            <a:ext cx="1278177" cy="92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upload.wikimedia.org/wikipedia/commons/5/5e/Silverbird_in_Murchison_Falls_National_Park,_Uganda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703" y="123826"/>
            <a:ext cx="1276010" cy="85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insider.si.edu/wordpress/wp-content/uploads/2016/04/Mountain_Bluebird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783" y="494136"/>
            <a:ext cx="1435740" cy="97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://www.picturesnew.com/media/images/b1bb6faa9d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525" y="2692953"/>
            <a:ext cx="1321914" cy="88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橢圓 12"/>
          <p:cNvSpPr/>
          <p:nvPr/>
        </p:nvSpPr>
        <p:spPr>
          <a:xfrm rot="1754898">
            <a:off x="2281495" y="1709900"/>
            <a:ext cx="2545657" cy="149557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1754898">
            <a:off x="5557248" y="2041131"/>
            <a:ext cx="2317332" cy="149557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4421196" y="99160"/>
            <a:ext cx="2426327" cy="14817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1937894" y="2976158"/>
            <a:ext cx="1333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Cluster 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810854" y="3091777"/>
            <a:ext cx="1333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Cluster 2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897893" y="593765"/>
            <a:ext cx="1333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Cluster 3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3360586" y="1673372"/>
            <a:ext cx="3617946" cy="8309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Open question: how many clusters do we need?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3972668" y="4986315"/>
                <a:ext cx="407869" cy="370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668" y="4986315"/>
                <a:ext cx="407869" cy="370614"/>
              </a:xfrm>
              <a:prstGeom prst="rect">
                <a:avLst/>
              </a:prstGeom>
              <a:blipFill>
                <a:blip r:embed="rId12"/>
                <a:stretch>
                  <a:fillRect l="-17910" b="-180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左大括弧 20"/>
          <p:cNvSpPr/>
          <p:nvPr/>
        </p:nvSpPr>
        <p:spPr>
          <a:xfrm>
            <a:off x="4499293" y="4875933"/>
            <a:ext cx="294321" cy="723753"/>
          </a:xfrm>
          <a:prstGeom prst="leftBrace">
            <a:avLst>
              <a:gd name="adj1" fmla="val 28239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4694029" y="5240823"/>
            <a:ext cx="333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4713430" y="4777531"/>
            <a:ext cx="337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413385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3986062" y="5721819"/>
                <a:ext cx="2910925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062" y="5721819"/>
                <a:ext cx="2910925" cy="89620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字方塊 25"/>
          <p:cNvSpPr txBox="1"/>
          <p:nvPr/>
        </p:nvSpPr>
        <p:spPr>
          <a:xfrm>
            <a:off x="5315822" y="5239196"/>
            <a:ext cx="1639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Otherwise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5325185" y="4742370"/>
                <a:ext cx="3148619" cy="473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TW" altLang="en-US" sz="2400" dirty="0"/>
                  <a:t> is most </a:t>
                </a:r>
                <a:r>
                  <a:rPr lang="en-US" altLang="zh-TW" sz="2400" dirty="0"/>
                  <a:t>“</a:t>
                </a:r>
                <a:r>
                  <a:rPr lang="zh-TW" altLang="en-US" sz="2400" b="1" i="1" dirty="0"/>
                  <a:t>close</a:t>
                </a:r>
                <a:r>
                  <a:rPr lang="en-US" altLang="zh-TW" sz="2400" dirty="0"/>
                  <a:t>”</a:t>
                </a:r>
                <a:r>
                  <a:rPr lang="zh-TW" altLang="en-US" sz="2400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zh-TW" altLang="en-US" sz="2400" dirty="0"/>
                  <a:t> </a:t>
                </a: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5185" y="4742370"/>
                <a:ext cx="3148619" cy="473591"/>
              </a:xfrm>
              <a:prstGeom prst="rect">
                <a:avLst/>
              </a:prstGeom>
              <a:blipFill>
                <a:blip r:embed="rId14"/>
                <a:stretch>
                  <a:fillRect t="-7692" b="-282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929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  <p:bldP spid="14" grpId="0" animBg="1"/>
      <p:bldP spid="15" grpId="0" animBg="1"/>
      <p:bldP spid="16" grpId="0"/>
      <p:bldP spid="17" grpId="0"/>
      <p:bldP spid="18" grpId="0"/>
      <p:bldP spid="19" grpId="0" animBg="1"/>
      <p:bldP spid="20" grpId="0"/>
      <p:bldP spid="21" grpId="0" animBg="1"/>
      <p:bldP spid="22" grpId="0"/>
      <p:bldP spid="23" grpId="0"/>
      <p:bldP spid="25" grpId="0"/>
      <p:bldP spid="26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PCA - Face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8522" y="1878138"/>
            <a:ext cx="10090150" cy="4878264"/>
          </a:xfr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300" y="276111"/>
            <a:ext cx="3952875" cy="159067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730546" y="6125029"/>
            <a:ext cx="2162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Eigen-face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377371" y="1741453"/>
            <a:ext cx="2322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30 components:</a:t>
            </a:r>
            <a:endParaRPr lang="zh-TW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2158546" y="611007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http://www.cs.unc.edu/~lazebnik/research/spring08/assignment3.html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844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happens to PCA?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5032375"/>
              </a:xfrm>
            </p:spPr>
            <p:txBody>
              <a:bodyPr>
                <a:normAutofit fontScale="92500" lnSpcReduction="20000"/>
              </a:bodyPr>
              <a:lstStyle/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600" dirty="0"/>
              </a:p>
              <a:p>
                <a:r>
                  <a:rPr lang="en-US" altLang="zh-TW" sz="2600" dirty="0"/>
                  <a:t>PCA involves adding up and subtracting  some components (images)</a:t>
                </a:r>
              </a:p>
              <a:p>
                <a:pPr lvl="1"/>
                <a:r>
                  <a:rPr lang="en-US" altLang="zh-TW" sz="2600" dirty="0"/>
                  <a:t>Then the components may not be “parts of digits”</a:t>
                </a:r>
              </a:p>
              <a:p>
                <a:r>
                  <a:rPr lang="en-US" altLang="zh-TW" sz="2600" dirty="0"/>
                  <a:t>Non-negative matrix factorization (NMF)</a:t>
                </a:r>
              </a:p>
              <a:p>
                <a:pPr lvl="1"/>
                <a:r>
                  <a:rPr lang="en-US" altLang="zh-TW" sz="2600" dirty="0"/>
                  <a:t>Forcing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2600" dirty="0"/>
                  <a:t> …… be non-negative</a:t>
                </a:r>
              </a:p>
              <a:p>
                <a:pPr lvl="2"/>
                <a:r>
                  <a:rPr lang="en-US" altLang="zh-TW" sz="2600" dirty="0"/>
                  <a:t>additive combination</a:t>
                </a:r>
              </a:p>
              <a:p>
                <a:pPr lvl="1"/>
                <a:r>
                  <a:rPr lang="en-US" altLang="zh-TW" sz="2600" dirty="0"/>
                  <a:t>Forcing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TW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TW" sz="26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TW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600" dirty="0"/>
                  <a:t>…… be non-negative</a:t>
                </a:r>
              </a:p>
              <a:p>
                <a:pPr lvl="2"/>
                <a:r>
                  <a:rPr lang="en-US" altLang="zh-TW" sz="2600" dirty="0"/>
                  <a:t>More like “parts of digits”</a:t>
                </a:r>
              </a:p>
              <a:p>
                <a:r>
                  <a:rPr lang="en-US" altLang="zh-TW" sz="2600" dirty="0"/>
                  <a:t>Ref: Daniel D. Lee and H. Sebastian </a:t>
                </a:r>
                <a:r>
                  <a:rPr lang="en-US" altLang="zh-TW" sz="2600" dirty="0" err="1"/>
                  <a:t>Seung</a:t>
                </a:r>
                <a:r>
                  <a:rPr lang="en-US" altLang="zh-TW" sz="2600" dirty="0"/>
                  <a:t>. "Algorithms for non-negative matrix factorization." </a:t>
                </a:r>
                <a:r>
                  <a:rPr lang="en-US" altLang="zh-TW" sz="2600" i="1" dirty="0"/>
                  <a:t>Advances in neural information processing systems</a:t>
                </a:r>
                <a:r>
                  <a:rPr lang="en-US" altLang="zh-TW" sz="2600" dirty="0"/>
                  <a:t>. 2001.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5032375"/>
              </a:xfrm>
              <a:blipFill>
                <a:blip r:embed="rId2"/>
                <a:stretch>
                  <a:fillRect l="-10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280" y="1517910"/>
            <a:ext cx="859389" cy="7942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322505" y="1727593"/>
                <a:ext cx="32377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505" y="1727593"/>
                <a:ext cx="323774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/>
          <p:cNvSpPr txBox="1"/>
          <p:nvPr/>
        </p:nvSpPr>
        <p:spPr>
          <a:xfrm>
            <a:off x="3322505" y="2350241"/>
            <a:ext cx="3498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Can be any real number</a:t>
            </a:r>
            <a:endParaRPr lang="zh-TW" altLang="en-US" sz="2400" dirty="0"/>
          </a:p>
        </p:txBody>
      </p:sp>
      <p:cxnSp>
        <p:nvCxnSpPr>
          <p:cNvPr id="8" name="直線接點 7"/>
          <p:cNvCxnSpPr/>
          <p:nvPr/>
        </p:nvCxnSpPr>
        <p:spPr>
          <a:xfrm>
            <a:off x="3671379" y="2154333"/>
            <a:ext cx="34908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3860802" y="2158480"/>
            <a:ext cx="319314" cy="285431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4946425" y="2135671"/>
            <a:ext cx="34908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 flipH="1">
            <a:off x="4794107" y="2171869"/>
            <a:ext cx="320786" cy="28065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57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NMF on MNIST 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980" y="1690689"/>
            <a:ext cx="10201277" cy="4931991"/>
          </a:xfrm>
        </p:spPr>
      </p:pic>
    </p:spTree>
    <p:extLst>
      <p:ext uri="{BB962C8B-B14F-4D97-AF65-F5344CB8AC3E}">
        <p14:creationId xmlns:p14="http://schemas.microsoft.com/office/powerpoint/2010/main" val="140434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1849" y="1186499"/>
            <a:ext cx="11087698" cy="536054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NMF on Face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009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Matrix Factorization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87243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Matrix Factorization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9540044"/>
              </p:ext>
            </p:extLst>
          </p:nvPr>
        </p:nvGraphicFramePr>
        <p:xfrm>
          <a:off x="628650" y="2343159"/>
          <a:ext cx="78867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7340">
                  <a:extLst>
                    <a:ext uri="{9D8B030D-6E8A-4147-A177-3AD203B41FA5}">
                      <a16:colId xmlns:a16="http://schemas.microsoft.com/office/drawing/2014/main" val="1410797214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1098916675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1068058651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1799272265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75640145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33155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A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5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3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78824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B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4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3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04098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C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5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00713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D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4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4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28052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E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5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4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474174"/>
                  </a:ext>
                </a:extLst>
              </a:tr>
            </a:tbl>
          </a:graphicData>
        </a:graphic>
      </p:graphicFrame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473" y="1912533"/>
            <a:ext cx="1531116" cy="861253"/>
          </a:xfrm>
          <a:prstGeom prst="rect">
            <a:avLst/>
          </a:prstGeom>
        </p:spPr>
      </p:pic>
      <p:pic>
        <p:nvPicPr>
          <p:cNvPr id="7" name="Picture 2" descr="http://vignette2.wikia.nocookie.net/toarumajutsunoindex/images/c/cc/Mikotoanime.jpg/revision/latest?cb=20141226141052&amp;path-prefix=f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672" y="1912533"/>
            <a:ext cx="1558065" cy="87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cdn.mkimg.carview.co.jp/minkara/userstorage/000/013/371/576/44b2782d6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294" y="1912533"/>
            <a:ext cx="1561317" cy="87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動畫截圖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168" y="1912533"/>
            <a:ext cx="1551559" cy="87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/>
          <p:cNvSpPr txBox="1"/>
          <p:nvPr/>
        </p:nvSpPr>
        <p:spPr>
          <a:xfrm>
            <a:off x="5496971" y="586970"/>
            <a:ext cx="3378200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Number in table: number of figures a person has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08176" y="5196247"/>
            <a:ext cx="8167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There are some common </a:t>
            </a:r>
            <a:r>
              <a:rPr lang="en-US" altLang="zh-TW" sz="2400" i="1" dirty="0"/>
              <a:t>factors</a:t>
            </a:r>
            <a:r>
              <a:rPr lang="en-US" altLang="zh-TW" sz="2400" dirty="0"/>
              <a:t> behind otakus and characters.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153401" y="5657912"/>
            <a:ext cx="87956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dirty="0">
                <a:hlinkClick r:id="rId7"/>
              </a:rPr>
              <a:t>http://www.quuxlabs.com/blog/2010/09/matrix-factorization-a-simple-tutorial-and-implementation-in-python/</a:t>
            </a:r>
            <a:endParaRPr lang="en-US" altLang="zh-TW" dirty="0"/>
          </a:p>
        </p:txBody>
      </p:sp>
      <p:sp>
        <p:nvSpPr>
          <p:cNvPr id="5" name="矩形 4"/>
          <p:cNvSpPr/>
          <p:nvPr/>
        </p:nvSpPr>
        <p:spPr>
          <a:xfrm>
            <a:off x="2238473" y="1690689"/>
            <a:ext cx="1554199" cy="35055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3769589" y="1690689"/>
            <a:ext cx="1581148" cy="35055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362378" y="1785160"/>
            <a:ext cx="1581148" cy="35055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6937221" y="1643454"/>
            <a:ext cx="1581148" cy="35055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0029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5" grpId="0" animBg="1"/>
      <p:bldP spid="13" grpId="0" animBg="1"/>
      <p:bldP spid="14" grpId="0" animBg="1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Matrix Factorization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2551501" y="2676570"/>
            <a:ext cx="638628" cy="60388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565" y="2056832"/>
            <a:ext cx="1531116" cy="861253"/>
          </a:xfrm>
          <a:prstGeom prst="rect">
            <a:avLst/>
          </a:prstGeom>
        </p:spPr>
      </p:pic>
      <p:pic>
        <p:nvPicPr>
          <p:cNvPr id="10" name="Picture 2" descr="http://vignette2.wikia.nocookie.net/toarumajutsunoindex/images/c/cc/Mikotoanime.jpg/revision/latest?cb=20141226141052&amp;path-prefix=f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565" y="3115163"/>
            <a:ext cx="1558065" cy="87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動畫截圖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829" y="5352896"/>
            <a:ext cx="1551559" cy="87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cdn.mkimg.carview.co.jp/minkara/userstorage/000/013/371/576/44b2782d6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829" y="4234029"/>
            <a:ext cx="1561317" cy="87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橢圓 16"/>
          <p:cNvSpPr/>
          <p:nvPr/>
        </p:nvSpPr>
        <p:spPr>
          <a:xfrm>
            <a:off x="2551501" y="3711372"/>
            <a:ext cx="638628" cy="60388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</a:t>
            </a:r>
            <a:endParaRPr lang="zh-TW" altLang="en-US" dirty="0"/>
          </a:p>
        </p:txBody>
      </p:sp>
      <p:sp>
        <p:nvSpPr>
          <p:cNvPr id="18" name="橢圓 17"/>
          <p:cNvSpPr/>
          <p:nvPr/>
        </p:nvSpPr>
        <p:spPr>
          <a:xfrm>
            <a:off x="2551501" y="4756761"/>
            <a:ext cx="638628" cy="60388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</a:t>
            </a:r>
            <a:endParaRPr lang="zh-TW" altLang="en-US" dirty="0"/>
          </a:p>
        </p:txBody>
      </p:sp>
      <p:cxnSp>
        <p:nvCxnSpPr>
          <p:cNvPr id="23" name="直線接點 22"/>
          <p:cNvCxnSpPr>
            <a:stCxn id="4" idx="6"/>
            <a:endCxn id="9" idx="1"/>
          </p:cNvCxnSpPr>
          <p:nvPr/>
        </p:nvCxnSpPr>
        <p:spPr>
          <a:xfrm flipV="1">
            <a:off x="3190129" y="2487459"/>
            <a:ext cx="2045436" cy="4910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>
            <a:stCxn id="4" idx="6"/>
            <a:endCxn id="10" idx="1"/>
          </p:cNvCxnSpPr>
          <p:nvPr/>
        </p:nvCxnSpPr>
        <p:spPr>
          <a:xfrm>
            <a:off x="3190129" y="2978513"/>
            <a:ext cx="2045436" cy="57577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>
            <a:stCxn id="4" idx="6"/>
          </p:cNvCxnSpPr>
          <p:nvPr/>
        </p:nvCxnSpPr>
        <p:spPr>
          <a:xfrm>
            <a:off x="3190129" y="2978513"/>
            <a:ext cx="2066122" cy="2850598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>
            <a:endCxn id="9" idx="1"/>
          </p:cNvCxnSpPr>
          <p:nvPr/>
        </p:nvCxnSpPr>
        <p:spPr>
          <a:xfrm flipV="1">
            <a:off x="3185707" y="2487459"/>
            <a:ext cx="2049858" cy="160029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>
            <a:stCxn id="17" idx="6"/>
            <a:endCxn id="11" idx="1"/>
          </p:cNvCxnSpPr>
          <p:nvPr/>
        </p:nvCxnSpPr>
        <p:spPr>
          <a:xfrm>
            <a:off x="3190129" y="4013315"/>
            <a:ext cx="2061700" cy="1778702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>
            <a:endCxn id="9" idx="1"/>
          </p:cNvCxnSpPr>
          <p:nvPr/>
        </p:nvCxnSpPr>
        <p:spPr>
          <a:xfrm flipV="1">
            <a:off x="3185707" y="2487459"/>
            <a:ext cx="2049858" cy="2542133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/>
          <p:cNvCxnSpPr>
            <a:stCxn id="18" idx="6"/>
            <a:endCxn id="10" idx="1"/>
          </p:cNvCxnSpPr>
          <p:nvPr/>
        </p:nvCxnSpPr>
        <p:spPr>
          <a:xfrm flipV="1">
            <a:off x="3190129" y="3554284"/>
            <a:ext cx="2045436" cy="150442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>
            <a:stCxn id="18" idx="6"/>
          </p:cNvCxnSpPr>
          <p:nvPr/>
        </p:nvCxnSpPr>
        <p:spPr>
          <a:xfrm>
            <a:off x="3190129" y="5058704"/>
            <a:ext cx="2091718" cy="8012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群組 62"/>
          <p:cNvGrpSpPr/>
          <p:nvPr/>
        </p:nvGrpSpPr>
        <p:grpSpPr>
          <a:xfrm>
            <a:off x="1078528" y="1915660"/>
            <a:ext cx="1335378" cy="1252120"/>
            <a:chOff x="1089223" y="1808121"/>
            <a:chExt cx="1335378" cy="1252120"/>
          </a:xfrm>
        </p:grpSpPr>
        <p:grpSp>
          <p:nvGrpSpPr>
            <p:cNvPr id="31" name="群組 30"/>
            <p:cNvGrpSpPr/>
            <p:nvPr/>
          </p:nvGrpSpPr>
          <p:grpSpPr>
            <a:xfrm>
              <a:off x="1109746" y="2157261"/>
              <a:ext cx="967675" cy="902980"/>
              <a:chOff x="752636" y="2258753"/>
              <a:chExt cx="967675" cy="902980"/>
            </a:xfrm>
          </p:grpSpPr>
          <p:cxnSp>
            <p:nvCxnSpPr>
              <p:cNvPr id="25" name="直線單箭頭接點 24"/>
              <p:cNvCxnSpPr/>
              <p:nvPr/>
            </p:nvCxnSpPr>
            <p:spPr>
              <a:xfrm>
                <a:off x="752636" y="2950373"/>
                <a:ext cx="967675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單箭頭接點 36"/>
              <p:cNvCxnSpPr/>
              <p:nvPr/>
            </p:nvCxnSpPr>
            <p:spPr>
              <a:xfrm flipV="1">
                <a:off x="939862" y="2258753"/>
                <a:ext cx="0" cy="9029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矩形 41"/>
            <p:cNvSpPr/>
            <p:nvPr/>
          </p:nvSpPr>
          <p:spPr>
            <a:xfrm>
              <a:off x="2009103" y="2664215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/>
                <a:t>傲</a:t>
              </a:r>
            </a:p>
          </p:txBody>
        </p:sp>
        <p:sp>
          <p:nvSpPr>
            <p:cNvPr id="44" name="矩形 43"/>
            <p:cNvSpPr/>
            <p:nvPr/>
          </p:nvSpPr>
          <p:spPr>
            <a:xfrm>
              <a:off x="1089223" y="1808121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/>
                <a:t>呆</a:t>
              </a:r>
            </a:p>
          </p:txBody>
        </p:sp>
        <p:cxnSp>
          <p:nvCxnSpPr>
            <p:cNvPr id="36" name="直線單箭頭接點 35"/>
            <p:cNvCxnSpPr/>
            <p:nvPr/>
          </p:nvCxnSpPr>
          <p:spPr>
            <a:xfrm flipV="1">
              <a:off x="1311223" y="2753037"/>
              <a:ext cx="564720" cy="7299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群組 61"/>
          <p:cNvGrpSpPr/>
          <p:nvPr/>
        </p:nvGrpSpPr>
        <p:grpSpPr>
          <a:xfrm>
            <a:off x="1117763" y="3413082"/>
            <a:ext cx="1335378" cy="1252120"/>
            <a:chOff x="1068700" y="3119264"/>
            <a:chExt cx="1335378" cy="1252120"/>
          </a:xfrm>
        </p:grpSpPr>
        <p:grpSp>
          <p:nvGrpSpPr>
            <p:cNvPr id="47" name="群組 46"/>
            <p:cNvGrpSpPr/>
            <p:nvPr/>
          </p:nvGrpSpPr>
          <p:grpSpPr>
            <a:xfrm>
              <a:off x="1089223" y="3468404"/>
              <a:ext cx="967675" cy="902980"/>
              <a:chOff x="752636" y="2258753"/>
              <a:chExt cx="967675" cy="902980"/>
            </a:xfrm>
          </p:grpSpPr>
          <p:cxnSp>
            <p:nvCxnSpPr>
              <p:cNvPr id="49" name="直線單箭頭接點 48"/>
              <p:cNvCxnSpPr/>
              <p:nvPr/>
            </p:nvCxnSpPr>
            <p:spPr>
              <a:xfrm>
                <a:off x="752636" y="2950373"/>
                <a:ext cx="967675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單箭頭接點 50"/>
              <p:cNvCxnSpPr/>
              <p:nvPr/>
            </p:nvCxnSpPr>
            <p:spPr>
              <a:xfrm flipV="1">
                <a:off x="939862" y="2258753"/>
                <a:ext cx="0" cy="9029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矩形 51"/>
            <p:cNvSpPr/>
            <p:nvPr/>
          </p:nvSpPr>
          <p:spPr>
            <a:xfrm>
              <a:off x="1988580" y="3975358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/>
                <a:t>傲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1068700" y="3119264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/>
                <a:t>呆</a:t>
              </a:r>
            </a:p>
          </p:txBody>
        </p:sp>
        <p:cxnSp>
          <p:nvCxnSpPr>
            <p:cNvPr id="54" name="直線單箭頭接點 53"/>
            <p:cNvCxnSpPr/>
            <p:nvPr/>
          </p:nvCxnSpPr>
          <p:spPr>
            <a:xfrm flipV="1">
              <a:off x="1290700" y="4031196"/>
              <a:ext cx="468948" cy="10597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群組 60"/>
          <p:cNvGrpSpPr/>
          <p:nvPr/>
        </p:nvGrpSpPr>
        <p:grpSpPr>
          <a:xfrm>
            <a:off x="1122792" y="4838219"/>
            <a:ext cx="1335378" cy="1252120"/>
            <a:chOff x="1048177" y="4600651"/>
            <a:chExt cx="1335378" cy="1252120"/>
          </a:xfrm>
        </p:grpSpPr>
        <p:grpSp>
          <p:nvGrpSpPr>
            <p:cNvPr id="55" name="群組 54"/>
            <p:cNvGrpSpPr/>
            <p:nvPr/>
          </p:nvGrpSpPr>
          <p:grpSpPr>
            <a:xfrm>
              <a:off x="1068700" y="4949791"/>
              <a:ext cx="967675" cy="902980"/>
              <a:chOff x="752636" y="2258753"/>
              <a:chExt cx="967675" cy="902980"/>
            </a:xfrm>
          </p:grpSpPr>
          <p:cxnSp>
            <p:nvCxnSpPr>
              <p:cNvPr id="56" name="直線單箭頭接點 55"/>
              <p:cNvCxnSpPr/>
              <p:nvPr/>
            </p:nvCxnSpPr>
            <p:spPr>
              <a:xfrm>
                <a:off x="752636" y="2950373"/>
                <a:ext cx="967675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單箭頭接點 56"/>
              <p:cNvCxnSpPr/>
              <p:nvPr/>
            </p:nvCxnSpPr>
            <p:spPr>
              <a:xfrm flipV="1">
                <a:off x="939862" y="2258753"/>
                <a:ext cx="0" cy="9029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矩形 57"/>
            <p:cNvSpPr/>
            <p:nvPr/>
          </p:nvSpPr>
          <p:spPr>
            <a:xfrm>
              <a:off x="1968057" y="5456745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/>
                <a:t>傲</a:t>
              </a:r>
            </a:p>
          </p:txBody>
        </p:sp>
        <p:sp>
          <p:nvSpPr>
            <p:cNvPr id="59" name="矩形 58"/>
            <p:cNvSpPr/>
            <p:nvPr/>
          </p:nvSpPr>
          <p:spPr>
            <a:xfrm>
              <a:off x="1048177" y="4600651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/>
                <a:t>呆</a:t>
              </a:r>
            </a:p>
          </p:txBody>
        </p:sp>
        <p:cxnSp>
          <p:nvCxnSpPr>
            <p:cNvPr id="60" name="直線單箭頭接點 59"/>
            <p:cNvCxnSpPr/>
            <p:nvPr/>
          </p:nvCxnSpPr>
          <p:spPr>
            <a:xfrm flipV="1">
              <a:off x="1270177" y="5059089"/>
              <a:ext cx="193498" cy="55947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群組 63"/>
          <p:cNvGrpSpPr/>
          <p:nvPr/>
        </p:nvGrpSpPr>
        <p:grpSpPr>
          <a:xfrm>
            <a:off x="6887404" y="1859387"/>
            <a:ext cx="1335378" cy="1132438"/>
            <a:chOff x="1089223" y="1901109"/>
            <a:chExt cx="1335378" cy="1132438"/>
          </a:xfrm>
        </p:grpSpPr>
        <p:grpSp>
          <p:nvGrpSpPr>
            <p:cNvPr id="65" name="群組 64"/>
            <p:cNvGrpSpPr/>
            <p:nvPr/>
          </p:nvGrpSpPr>
          <p:grpSpPr>
            <a:xfrm>
              <a:off x="1109746" y="2252988"/>
              <a:ext cx="967675" cy="699761"/>
              <a:chOff x="752636" y="2354480"/>
              <a:chExt cx="967675" cy="699761"/>
            </a:xfrm>
          </p:grpSpPr>
          <p:cxnSp>
            <p:nvCxnSpPr>
              <p:cNvPr id="69" name="直線單箭頭接點 68"/>
              <p:cNvCxnSpPr/>
              <p:nvPr/>
            </p:nvCxnSpPr>
            <p:spPr>
              <a:xfrm>
                <a:off x="752636" y="2950373"/>
                <a:ext cx="967675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單箭頭接點 69"/>
              <p:cNvCxnSpPr/>
              <p:nvPr/>
            </p:nvCxnSpPr>
            <p:spPr>
              <a:xfrm flipV="1">
                <a:off x="939862" y="2354480"/>
                <a:ext cx="0" cy="69976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矩形 65"/>
            <p:cNvSpPr/>
            <p:nvPr/>
          </p:nvSpPr>
          <p:spPr>
            <a:xfrm>
              <a:off x="2009103" y="2664215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/>
                <a:t>傲</a:t>
              </a:r>
            </a:p>
          </p:txBody>
        </p:sp>
        <p:sp>
          <p:nvSpPr>
            <p:cNvPr id="67" name="矩形 66"/>
            <p:cNvSpPr/>
            <p:nvPr/>
          </p:nvSpPr>
          <p:spPr>
            <a:xfrm>
              <a:off x="1089223" y="1901109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/>
                <a:t>呆</a:t>
              </a:r>
            </a:p>
          </p:txBody>
        </p:sp>
        <p:cxnSp>
          <p:nvCxnSpPr>
            <p:cNvPr id="68" name="直線單箭頭接點 67"/>
            <p:cNvCxnSpPr/>
            <p:nvPr/>
          </p:nvCxnSpPr>
          <p:spPr>
            <a:xfrm flipV="1">
              <a:off x="1311223" y="2753037"/>
              <a:ext cx="564720" cy="7299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群組 93"/>
          <p:cNvGrpSpPr/>
          <p:nvPr/>
        </p:nvGrpSpPr>
        <p:grpSpPr>
          <a:xfrm>
            <a:off x="6887404" y="2988064"/>
            <a:ext cx="1335378" cy="1132438"/>
            <a:chOff x="1089223" y="1901109"/>
            <a:chExt cx="1335378" cy="1132438"/>
          </a:xfrm>
        </p:grpSpPr>
        <p:grpSp>
          <p:nvGrpSpPr>
            <p:cNvPr id="95" name="群組 94"/>
            <p:cNvGrpSpPr/>
            <p:nvPr/>
          </p:nvGrpSpPr>
          <p:grpSpPr>
            <a:xfrm>
              <a:off x="1109746" y="2252988"/>
              <a:ext cx="967675" cy="699761"/>
              <a:chOff x="752636" y="2354480"/>
              <a:chExt cx="967675" cy="699761"/>
            </a:xfrm>
          </p:grpSpPr>
          <p:cxnSp>
            <p:nvCxnSpPr>
              <p:cNvPr id="99" name="直線單箭頭接點 98"/>
              <p:cNvCxnSpPr/>
              <p:nvPr/>
            </p:nvCxnSpPr>
            <p:spPr>
              <a:xfrm>
                <a:off x="752636" y="2950373"/>
                <a:ext cx="967675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線單箭頭接點 99"/>
              <p:cNvCxnSpPr/>
              <p:nvPr/>
            </p:nvCxnSpPr>
            <p:spPr>
              <a:xfrm flipV="1">
                <a:off x="939862" y="2354480"/>
                <a:ext cx="0" cy="69976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6" name="矩形 95"/>
            <p:cNvSpPr/>
            <p:nvPr/>
          </p:nvSpPr>
          <p:spPr>
            <a:xfrm>
              <a:off x="2009103" y="2664215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/>
                <a:t>傲</a:t>
              </a:r>
            </a:p>
          </p:txBody>
        </p:sp>
        <p:sp>
          <p:nvSpPr>
            <p:cNvPr id="97" name="矩形 96"/>
            <p:cNvSpPr/>
            <p:nvPr/>
          </p:nvSpPr>
          <p:spPr>
            <a:xfrm>
              <a:off x="1089223" y="1901109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/>
                <a:t>呆</a:t>
              </a:r>
            </a:p>
          </p:txBody>
        </p:sp>
        <p:cxnSp>
          <p:nvCxnSpPr>
            <p:cNvPr id="98" name="直線單箭頭接點 97"/>
            <p:cNvCxnSpPr/>
            <p:nvPr/>
          </p:nvCxnSpPr>
          <p:spPr>
            <a:xfrm flipV="1">
              <a:off x="1311223" y="2753037"/>
              <a:ext cx="564720" cy="7299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群組 100"/>
          <p:cNvGrpSpPr/>
          <p:nvPr/>
        </p:nvGrpSpPr>
        <p:grpSpPr>
          <a:xfrm>
            <a:off x="6903668" y="4087750"/>
            <a:ext cx="1335378" cy="1132438"/>
            <a:chOff x="1089223" y="1901109"/>
            <a:chExt cx="1335378" cy="1132438"/>
          </a:xfrm>
        </p:grpSpPr>
        <p:grpSp>
          <p:nvGrpSpPr>
            <p:cNvPr id="102" name="群組 101"/>
            <p:cNvGrpSpPr/>
            <p:nvPr/>
          </p:nvGrpSpPr>
          <p:grpSpPr>
            <a:xfrm>
              <a:off x="1109746" y="2252988"/>
              <a:ext cx="967675" cy="699761"/>
              <a:chOff x="752636" y="2354480"/>
              <a:chExt cx="967675" cy="699761"/>
            </a:xfrm>
          </p:grpSpPr>
          <p:cxnSp>
            <p:nvCxnSpPr>
              <p:cNvPr id="106" name="直線單箭頭接點 105"/>
              <p:cNvCxnSpPr/>
              <p:nvPr/>
            </p:nvCxnSpPr>
            <p:spPr>
              <a:xfrm>
                <a:off x="752636" y="2950373"/>
                <a:ext cx="967675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單箭頭接點 106"/>
              <p:cNvCxnSpPr/>
              <p:nvPr/>
            </p:nvCxnSpPr>
            <p:spPr>
              <a:xfrm flipV="1">
                <a:off x="939862" y="2354480"/>
                <a:ext cx="0" cy="69976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" name="矩形 102"/>
            <p:cNvSpPr/>
            <p:nvPr/>
          </p:nvSpPr>
          <p:spPr>
            <a:xfrm>
              <a:off x="2009103" y="2664215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/>
                <a:t>傲</a:t>
              </a:r>
            </a:p>
          </p:txBody>
        </p:sp>
        <p:sp>
          <p:nvSpPr>
            <p:cNvPr id="104" name="矩形 103"/>
            <p:cNvSpPr/>
            <p:nvPr/>
          </p:nvSpPr>
          <p:spPr>
            <a:xfrm>
              <a:off x="1089223" y="1901109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/>
                <a:t>呆</a:t>
              </a:r>
            </a:p>
          </p:txBody>
        </p:sp>
        <p:cxnSp>
          <p:nvCxnSpPr>
            <p:cNvPr id="105" name="直線單箭頭接點 104"/>
            <p:cNvCxnSpPr/>
            <p:nvPr/>
          </p:nvCxnSpPr>
          <p:spPr>
            <a:xfrm flipV="1">
              <a:off x="1311223" y="2419407"/>
              <a:ext cx="187861" cy="40662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群組 107"/>
          <p:cNvGrpSpPr/>
          <p:nvPr/>
        </p:nvGrpSpPr>
        <p:grpSpPr>
          <a:xfrm>
            <a:off x="6903668" y="5197335"/>
            <a:ext cx="1335378" cy="1132438"/>
            <a:chOff x="1089223" y="1901109"/>
            <a:chExt cx="1335378" cy="1132438"/>
          </a:xfrm>
        </p:grpSpPr>
        <p:grpSp>
          <p:nvGrpSpPr>
            <p:cNvPr id="109" name="群組 108"/>
            <p:cNvGrpSpPr/>
            <p:nvPr/>
          </p:nvGrpSpPr>
          <p:grpSpPr>
            <a:xfrm>
              <a:off x="1109746" y="2252988"/>
              <a:ext cx="967675" cy="699761"/>
              <a:chOff x="752636" y="2354480"/>
              <a:chExt cx="967675" cy="699761"/>
            </a:xfrm>
          </p:grpSpPr>
          <p:cxnSp>
            <p:nvCxnSpPr>
              <p:cNvPr id="113" name="直線單箭頭接點 112"/>
              <p:cNvCxnSpPr/>
              <p:nvPr/>
            </p:nvCxnSpPr>
            <p:spPr>
              <a:xfrm>
                <a:off x="752636" y="2950373"/>
                <a:ext cx="967675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線單箭頭接點 113"/>
              <p:cNvCxnSpPr/>
              <p:nvPr/>
            </p:nvCxnSpPr>
            <p:spPr>
              <a:xfrm flipV="1">
                <a:off x="939862" y="2354480"/>
                <a:ext cx="0" cy="69976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矩形 109"/>
            <p:cNvSpPr/>
            <p:nvPr/>
          </p:nvSpPr>
          <p:spPr>
            <a:xfrm>
              <a:off x="2009103" y="2664215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/>
                <a:t>傲</a:t>
              </a:r>
            </a:p>
          </p:txBody>
        </p:sp>
        <p:sp>
          <p:nvSpPr>
            <p:cNvPr id="111" name="矩形 110"/>
            <p:cNvSpPr/>
            <p:nvPr/>
          </p:nvSpPr>
          <p:spPr>
            <a:xfrm>
              <a:off x="1089223" y="1901109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/>
                <a:t>呆</a:t>
              </a:r>
            </a:p>
          </p:txBody>
        </p:sp>
        <p:cxnSp>
          <p:nvCxnSpPr>
            <p:cNvPr id="112" name="直線單箭頭接點 111"/>
            <p:cNvCxnSpPr/>
            <p:nvPr/>
          </p:nvCxnSpPr>
          <p:spPr>
            <a:xfrm flipV="1">
              <a:off x="1311223" y="2342623"/>
              <a:ext cx="93930" cy="48340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文字方塊 118"/>
          <p:cNvSpPr txBox="1"/>
          <p:nvPr/>
        </p:nvSpPr>
        <p:spPr>
          <a:xfrm>
            <a:off x="3506036" y="2227514"/>
            <a:ext cx="1270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match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20" name="文字方塊 119"/>
          <p:cNvSpPr txBox="1"/>
          <p:nvPr/>
        </p:nvSpPr>
        <p:spPr>
          <a:xfrm>
            <a:off x="6297672" y="564506"/>
            <a:ext cx="2356169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The factors are latent.</a:t>
            </a:r>
            <a:endParaRPr lang="zh-TW" altLang="en-US" sz="2400" dirty="0"/>
          </a:p>
        </p:txBody>
      </p:sp>
      <p:sp>
        <p:nvSpPr>
          <p:cNvPr id="121" name="矩形 120"/>
          <p:cNvSpPr/>
          <p:nvPr/>
        </p:nvSpPr>
        <p:spPr>
          <a:xfrm>
            <a:off x="6857021" y="1594883"/>
            <a:ext cx="1952786" cy="51144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Not directly observable</a:t>
            </a:r>
            <a:endParaRPr lang="zh-TW" altLang="en-US" sz="2400" dirty="0"/>
          </a:p>
        </p:txBody>
      </p:sp>
      <p:sp>
        <p:nvSpPr>
          <p:cNvPr id="122" name="矩形 121"/>
          <p:cNvSpPr/>
          <p:nvPr/>
        </p:nvSpPr>
        <p:spPr>
          <a:xfrm>
            <a:off x="337488" y="1594883"/>
            <a:ext cx="2188417" cy="51144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No one cares ……</a:t>
            </a:r>
            <a:endParaRPr lang="zh-TW" altLang="en-US" sz="2400" dirty="0"/>
          </a:p>
        </p:txBody>
      </p:sp>
      <p:cxnSp>
        <p:nvCxnSpPr>
          <p:cNvPr id="73" name="直線接點 72"/>
          <p:cNvCxnSpPr>
            <a:stCxn id="17" idx="6"/>
            <a:endCxn id="10" idx="1"/>
          </p:cNvCxnSpPr>
          <p:nvPr/>
        </p:nvCxnSpPr>
        <p:spPr>
          <a:xfrm flipV="1">
            <a:off x="3190129" y="3554284"/>
            <a:ext cx="2045436" cy="4590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80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  <p:bldP spid="120" grpId="0" animBg="1"/>
      <p:bldP spid="121" grpId="0" animBg="1"/>
      <p:bldP spid="12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字方塊 22"/>
          <p:cNvSpPr txBox="1"/>
          <p:nvPr/>
        </p:nvSpPr>
        <p:spPr>
          <a:xfrm>
            <a:off x="195074" y="3889869"/>
            <a:ext cx="2566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No. of Otaku = M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2707542" y="3889869"/>
            <a:ext cx="3039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No. of characters = N</a:t>
            </a:r>
            <a:endParaRPr lang="zh-TW" altLang="en-US" sz="24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5801416" y="3893886"/>
            <a:ext cx="3039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No. of latent factor = K</a:t>
            </a:r>
            <a:endParaRPr lang="zh-TW" altLang="en-US" sz="2400" dirty="0"/>
          </a:p>
        </p:txBody>
      </p:sp>
      <p:graphicFrame>
        <p:nvGraphicFramePr>
          <p:cNvPr id="26" name="內容版面配置區 3"/>
          <p:cNvGraphicFramePr>
            <a:graphicFrameLocks noGrp="1"/>
          </p:cNvGraphicFramePr>
          <p:nvPr>
            <p:ph idx="1"/>
          </p:nvPr>
        </p:nvGraphicFramePr>
        <p:xfrm>
          <a:off x="954114" y="1060924"/>
          <a:ext cx="78867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7340">
                  <a:extLst>
                    <a:ext uri="{9D8B030D-6E8A-4147-A177-3AD203B41FA5}">
                      <a16:colId xmlns:a16="http://schemas.microsoft.com/office/drawing/2014/main" val="1410797214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1098916675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1068058651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1799272265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75640145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33155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A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5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3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78824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B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4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3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04098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C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5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00713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D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4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4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28052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E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5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4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474174"/>
                  </a:ext>
                </a:extLst>
              </a:tr>
            </a:tbl>
          </a:graphicData>
        </a:graphic>
      </p:graphicFrame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937" y="630298"/>
            <a:ext cx="1531116" cy="861253"/>
          </a:xfrm>
          <a:prstGeom prst="rect">
            <a:avLst/>
          </a:prstGeom>
        </p:spPr>
      </p:pic>
      <p:pic>
        <p:nvPicPr>
          <p:cNvPr id="28" name="Picture 2" descr="http://vignette2.wikia.nocookie.net/toarumajutsunoindex/images/c/cc/Mikotoanime.jpg/revision/latest?cb=20141226141052&amp;path-prefix=f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136" y="630298"/>
            <a:ext cx="1558065" cy="87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http://cdn.mkimg.carview.co.jp/minkara/userstorage/000/013/371/576/44b2782d6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758" y="630298"/>
            <a:ext cx="1561317" cy="87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動畫截圖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632" y="630298"/>
            <a:ext cx="1551559" cy="87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3146592" y="230319"/>
                <a:ext cx="3658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592" y="230319"/>
                <a:ext cx="365806" cy="369332"/>
              </a:xfrm>
              <a:prstGeom prst="rect">
                <a:avLst/>
              </a:prstGeom>
              <a:blipFill>
                <a:blip r:embed="rId6"/>
                <a:stretch>
                  <a:fillRect l="-10000" r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4714265" y="230319"/>
                <a:ext cx="3724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265" y="230319"/>
                <a:ext cx="372410" cy="369332"/>
              </a:xfrm>
              <a:prstGeom prst="rect">
                <a:avLst/>
              </a:prstGeom>
              <a:blipFill>
                <a:blip r:embed="rId7"/>
                <a:stretch>
                  <a:fillRect l="-9836" r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6292211" y="230319"/>
                <a:ext cx="3724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211" y="230319"/>
                <a:ext cx="372410" cy="369332"/>
              </a:xfrm>
              <a:prstGeom prst="rect">
                <a:avLst/>
              </a:prstGeom>
              <a:blipFill>
                <a:blip r:embed="rId8"/>
                <a:stretch>
                  <a:fillRect l="-9836" r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7870206" y="230319"/>
                <a:ext cx="3724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206" y="230319"/>
                <a:ext cx="372410" cy="369332"/>
              </a:xfrm>
              <a:prstGeom prst="rect">
                <a:avLst/>
              </a:prstGeom>
              <a:blipFill>
                <a:blip r:embed="rId9"/>
                <a:stretch>
                  <a:fillRect l="-9836" r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411673" y="1545599"/>
                <a:ext cx="402610" cy="3702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673" y="1545599"/>
                <a:ext cx="402610" cy="370294"/>
              </a:xfrm>
              <a:prstGeom prst="rect">
                <a:avLst/>
              </a:prstGeom>
              <a:blipFill>
                <a:blip r:embed="rId10"/>
                <a:stretch>
                  <a:fillRect l="-10606" t="-3333" r="-6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411673" y="2000202"/>
                <a:ext cx="4008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673" y="2000202"/>
                <a:ext cx="400879" cy="369332"/>
              </a:xfrm>
              <a:prstGeom prst="rect">
                <a:avLst/>
              </a:prstGeom>
              <a:blipFill>
                <a:blip r:embed="rId11"/>
                <a:stretch>
                  <a:fillRect l="-10769" r="-61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411673" y="2453843"/>
                <a:ext cx="388696" cy="370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673" y="2453843"/>
                <a:ext cx="388696" cy="370551"/>
              </a:xfrm>
              <a:prstGeom prst="rect">
                <a:avLst/>
              </a:prstGeom>
              <a:blipFill>
                <a:blip r:embed="rId12"/>
                <a:stretch>
                  <a:fillRect l="-11111" t="-3333" r="-47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/>
              <p:cNvSpPr txBox="1"/>
              <p:nvPr/>
            </p:nvSpPr>
            <p:spPr>
              <a:xfrm>
                <a:off x="411673" y="2908703"/>
                <a:ext cx="4083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673" y="2908703"/>
                <a:ext cx="408317" cy="369332"/>
              </a:xfrm>
              <a:prstGeom prst="rect">
                <a:avLst/>
              </a:prstGeom>
              <a:blipFill>
                <a:blip r:embed="rId13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411673" y="3362344"/>
                <a:ext cx="402610" cy="3702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673" y="3362344"/>
                <a:ext cx="402610" cy="370294"/>
              </a:xfrm>
              <a:prstGeom prst="rect">
                <a:avLst/>
              </a:prstGeom>
              <a:blipFill>
                <a:blip r:embed="rId14"/>
                <a:stretch>
                  <a:fillRect l="-10606" t="-1667" r="-30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/>
          <p:cNvSpPr/>
          <p:nvPr/>
        </p:nvSpPr>
        <p:spPr>
          <a:xfrm>
            <a:off x="2531312" y="1543710"/>
            <a:ext cx="6144634" cy="21870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4426476" y="2369534"/>
            <a:ext cx="2397421" cy="58477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Matrix X</a:t>
            </a:r>
            <a:endParaRPr lang="zh-TW" altLang="en-US" sz="3200" dirty="0"/>
          </a:p>
        </p:txBody>
      </p:sp>
      <p:sp>
        <p:nvSpPr>
          <p:cNvPr id="47" name="矩形 46"/>
          <p:cNvSpPr/>
          <p:nvPr/>
        </p:nvSpPr>
        <p:spPr>
          <a:xfrm>
            <a:off x="2667201" y="4728620"/>
            <a:ext cx="1799696" cy="1781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5164632" y="4751129"/>
            <a:ext cx="1091001" cy="172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6952926" y="4767863"/>
            <a:ext cx="1925812" cy="864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7085370" y="4854510"/>
            <a:ext cx="462009" cy="691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51" name="矩形 50"/>
          <p:cNvSpPr/>
          <p:nvPr/>
        </p:nvSpPr>
        <p:spPr>
          <a:xfrm>
            <a:off x="7682994" y="4854510"/>
            <a:ext cx="462009" cy="691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52" name="矩形 51"/>
          <p:cNvSpPr/>
          <p:nvPr/>
        </p:nvSpPr>
        <p:spPr>
          <a:xfrm>
            <a:off x="5247554" y="4838946"/>
            <a:ext cx="894978" cy="44910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r</a:t>
            </a:r>
            <a:r>
              <a:rPr lang="en-US" altLang="zh-TW" sz="2400" baseline="30000" dirty="0" err="1"/>
              <a:t>A</a:t>
            </a:r>
            <a:endParaRPr lang="zh-TW" altLang="en-US" sz="2400" baseline="30000" dirty="0"/>
          </a:p>
        </p:txBody>
      </p:sp>
      <p:sp>
        <p:nvSpPr>
          <p:cNvPr id="53" name="矩形 52"/>
          <p:cNvSpPr/>
          <p:nvPr/>
        </p:nvSpPr>
        <p:spPr>
          <a:xfrm>
            <a:off x="5247554" y="5387355"/>
            <a:ext cx="894978" cy="42582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r</a:t>
            </a:r>
            <a:r>
              <a:rPr lang="en-US" altLang="zh-TW" sz="2400" baseline="30000" dirty="0" err="1"/>
              <a:t>B</a:t>
            </a:r>
            <a:endParaRPr lang="zh-TW" altLang="en-US" sz="2400" baseline="300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2895637" y="5958529"/>
            <a:ext cx="1342823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Matrix X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/>
              <p:cNvSpPr txBox="1"/>
              <p:nvPr/>
            </p:nvSpPr>
            <p:spPr>
              <a:xfrm>
                <a:off x="2750623" y="4781626"/>
                <a:ext cx="521618" cy="36933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7" name="文字方塊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623" y="4781626"/>
                <a:ext cx="521618" cy="369332"/>
              </a:xfrm>
              <a:prstGeom prst="rect">
                <a:avLst/>
              </a:prstGeom>
              <a:blipFill>
                <a:blip r:embed="rId15"/>
                <a:stretch>
                  <a:fillRect l="-6897" r="-4598" b="-129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/>
              <p:cNvSpPr txBox="1"/>
              <p:nvPr/>
            </p:nvSpPr>
            <p:spPr>
              <a:xfrm>
                <a:off x="3347397" y="4794427"/>
                <a:ext cx="521618" cy="36933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8" name="文字方塊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397" y="4794427"/>
                <a:ext cx="521618" cy="369332"/>
              </a:xfrm>
              <a:prstGeom prst="rect">
                <a:avLst/>
              </a:prstGeom>
              <a:blipFill>
                <a:blip r:embed="rId16"/>
                <a:stretch>
                  <a:fillRect l="-6897" r="-3448" b="-129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/>
              <p:cNvSpPr txBox="1"/>
              <p:nvPr/>
            </p:nvSpPr>
            <p:spPr>
              <a:xfrm>
                <a:off x="2750623" y="5225906"/>
                <a:ext cx="540148" cy="36933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9" name="文字方塊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623" y="5225906"/>
                <a:ext cx="540148" cy="369332"/>
              </a:xfrm>
              <a:prstGeom prst="rect">
                <a:avLst/>
              </a:prstGeom>
              <a:blipFill>
                <a:blip r:embed="rId17"/>
                <a:stretch>
                  <a:fillRect l="-6667" r="-3333" b="-112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/>
              <p:cNvSpPr txBox="1"/>
              <p:nvPr/>
            </p:nvSpPr>
            <p:spPr>
              <a:xfrm>
                <a:off x="3347397" y="5225906"/>
                <a:ext cx="540148" cy="36933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0" name="文字方塊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397" y="5225906"/>
                <a:ext cx="540148" cy="369332"/>
              </a:xfrm>
              <a:prstGeom prst="rect">
                <a:avLst/>
              </a:prstGeom>
              <a:blipFill>
                <a:blip r:embed="rId18"/>
                <a:stretch>
                  <a:fillRect l="-6667" r="-3333" b="-112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群組 61"/>
          <p:cNvGrpSpPr/>
          <p:nvPr/>
        </p:nvGrpSpPr>
        <p:grpSpPr>
          <a:xfrm>
            <a:off x="411673" y="4440350"/>
            <a:ext cx="1657504" cy="2317747"/>
            <a:chOff x="411673" y="4440350"/>
            <a:chExt cx="1657504" cy="23177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字方塊 41"/>
                <p:cNvSpPr txBox="1"/>
                <p:nvPr/>
              </p:nvSpPr>
              <p:spPr>
                <a:xfrm>
                  <a:off x="505421" y="4558938"/>
                  <a:ext cx="1489767" cy="37029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p>
                        <m:r>
                          <a:rPr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2" name="文字方塊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421" y="4558938"/>
                  <a:ext cx="1489767" cy="370294"/>
                </a:xfrm>
                <a:prstGeom prst="rect">
                  <a:avLst/>
                </a:prstGeom>
                <a:blipFill>
                  <a:blip r:embed="rId19"/>
                  <a:stretch>
                    <a:fillRect l="-2459" t="-3279" r="-4918"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字方塊 42"/>
                <p:cNvSpPr txBox="1"/>
                <p:nvPr/>
              </p:nvSpPr>
              <p:spPr>
                <a:xfrm>
                  <a:off x="484553" y="5085027"/>
                  <a:ext cx="148803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p>
                        </m:sSup>
                        <m:r>
                          <a:rPr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3" name="文字方塊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553" y="5085027"/>
                  <a:ext cx="1488035" cy="369332"/>
                </a:xfrm>
                <a:prstGeom prst="rect">
                  <a:avLst/>
                </a:prstGeom>
                <a:blipFill>
                  <a:blip r:embed="rId20"/>
                  <a:stretch>
                    <a:fillRect l="-2041" r="-4490"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字方塊 43"/>
                <p:cNvSpPr txBox="1"/>
                <p:nvPr/>
              </p:nvSpPr>
              <p:spPr>
                <a:xfrm>
                  <a:off x="505421" y="5610154"/>
                  <a:ext cx="1475853" cy="370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p>
                        <m:r>
                          <a:rPr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4" name="文字方塊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421" y="5610154"/>
                  <a:ext cx="1475853" cy="370551"/>
                </a:xfrm>
                <a:prstGeom prst="rect">
                  <a:avLst/>
                </a:prstGeom>
                <a:blipFill>
                  <a:blip r:embed="rId21"/>
                  <a:stretch>
                    <a:fillRect l="-2479" t="-1639" r="-4545"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文字方塊 44"/>
            <p:cNvSpPr txBox="1"/>
            <p:nvPr/>
          </p:nvSpPr>
          <p:spPr>
            <a:xfrm rot="5400000">
              <a:off x="944002" y="6101286"/>
              <a:ext cx="7904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61" name="矩形 60"/>
            <p:cNvSpPr/>
            <p:nvPr/>
          </p:nvSpPr>
          <p:spPr>
            <a:xfrm>
              <a:off x="411673" y="4440350"/>
              <a:ext cx="1657504" cy="22398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3" name="文字方塊 62"/>
          <p:cNvSpPr txBox="1"/>
          <p:nvPr/>
        </p:nvSpPr>
        <p:spPr>
          <a:xfrm>
            <a:off x="2233944" y="5339902"/>
            <a:ext cx="433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</a:t>
            </a:r>
            <a:endParaRPr lang="zh-TW" altLang="en-US" sz="2400" dirty="0"/>
          </a:p>
        </p:txBody>
      </p:sp>
      <p:sp>
        <p:nvSpPr>
          <p:cNvPr id="64" name="文字方塊 63"/>
          <p:cNvSpPr txBox="1"/>
          <p:nvPr/>
        </p:nvSpPr>
        <p:spPr>
          <a:xfrm>
            <a:off x="3312283" y="4342493"/>
            <a:ext cx="433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</a:t>
            </a:r>
            <a:endParaRPr lang="zh-TW" altLang="en-US" sz="2400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4772763" y="5356562"/>
            <a:ext cx="433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</a:t>
            </a:r>
            <a:endParaRPr lang="zh-TW" altLang="en-US" sz="2400" dirty="0"/>
          </a:p>
        </p:txBody>
      </p:sp>
      <p:sp>
        <p:nvSpPr>
          <p:cNvPr id="66" name="文字方塊 65"/>
          <p:cNvSpPr txBox="1"/>
          <p:nvPr/>
        </p:nvSpPr>
        <p:spPr>
          <a:xfrm>
            <a:off x="5455367" y="4350939"/>
            <a:ext cx="433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K</a:t>
            </a:r>
            <a:endParaRPr lang="zh-TW" altLang="en-US" sz="2400" dirty="0"/>
          </a:p>
        </p:txBody>
      </p:sp>
      <p:sp>
        <p:nvSpPr>
          <p:cNvPr id="67" name="文字方塊 66"/>
          <p:cNvSpPr txBox="1"/>
          <p:nvPr/>
        </p:nvSpPr>
        <p:spPr>
          <a:xfrm>
            <a:off x="6572084" y="4969246"/>
            <a:ext cx="433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K</a:t>
            </a:r>
            <a:endParaRPr lang="zh-TW" altLang="en-US" sz="2400" dirty="0"/>
          </a:p>
        </p:txBody>
      </p:sp>
      <p:sp>
        <p:nvSpPr>
          <p:cNvPr id="68" name="文字方塊 67"/>
          <p:cNvSpPr txBox="1"/>
          <p:nvPr/>
        </p:nvSpPr>
        <p:spPr>
          <a:xfrm>
            <a:off x="7644894" y="4358061"/>
            <a:ext cx="433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</a:t>
            </a:r>
            <a:endParaRPr lang="zh-TW" altLang="en-US" sz="2400" dirty="0"/>
          </a:p>
        </p:txBody>
      </p:sp>
      <p:sp>
        <p:nvSpPr>
          <p:cNvPr id="69" name="文字方塊 68"/>
          <p:cNvSpPr txBox="1"/>
          <p:nvPr/>
        </p:nvSpPr>
        <p:spPr>
          <a:xfrm>
            <a:off x="6372388" y="5903399"/>
            <a:ext cx="2726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Singular value decomposition (SVD)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/>
              <p:cNvSpPr txBox="1"/>
              <p:nvPr/>
            </p:nvSpPr>
            <p:spPr>
              <a:xfrm>
                <a:off x="4500119" y="5356562"/>
                <a:ext cx="3462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0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119" y="5356562"/>
                <a:ext cx="346249" cy="43088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/>
              <p:cNvSpPr txBox="1"/>
              <p:nvPr/>
            </p:nvSpPr>
            <p:spPr>
              <a:xfrm>
                <a:off x="6301253" y="5020824"/>
                <a:ext cx="3462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1" name="文字方塊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253" y="5020824"/>
                <a:ext cx="346249" cy="43088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文字方塊 71"/>
          <p:cNvSpPr txBox="1"/>
          <p:nvPr/>
        </p:nvSpPr>
        <p:spPr>
          <a:xfrm>
            <a:off x="4397510" y="5947397"/>
            <a:ext cx="1403906" cy="8309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Minimize Error</a:t>
            </a:r>
            <a:endParaRPr lang="zh-TW" altLang="en-US" sz="2400" dirty="0"/>
          </a:p>
        </p:txBody>
      </p:sp>
      <p:grpSp>
        <p:nvGrpSpPr>
          <p:cNvPr id="54" name="群組 53"/>
          <p:cNvGrpSpPr/>
          <p:nvPr/>
        </p:nvGrpSpPr>
        <p:grpSpPr>
          <a:xfrm>
            <a:off x="873596" y="0"/>
            <a:ext cx="1381970" cy="1252121"/>
            <a:chOff x="726375" y="44125"/>
            <a:chExt cx="1381970" cy="1252121"/>
          </a:xfrm>
        </p:grpSpPr>
        <p:sp>
          <p:nvSpPr>
            <p:cNvPr id="55" name="矩形 54"/>
            <p:cNvSpPr/>
            <p:nvPr/>
          </p:nvSpPr>
          <p:spPr>
            <a:xfrm>
              <a:off x="726375" y="78026"/>
              <a:ext cx="1381970" cy="121822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73" name="群組 72"/>
            <p:cNvGrpSpPr/>
            <p:nvPr/>
          </p:nvGrpSpPr>
          <p:grpSpPr>
            <a:xfrm>
              <a:off x="772967" y="44125"/>
              <a:ext cx="1335378" cy="1252120"/>
              <a:chOff x="1089223" y="1808121"/>
              <a:chExt cx="1335378" cy="1252120"/>
            </a:xfrm>
          </p:grpSpPr>
          <p:grpSp>
            <p:nvGrpSpPr>
              <p:cNvPr id="74" name="群組 73"/>
              <p:cNvGrpSpPr/>
              <p:nvPr/>
            </p:nvGrpSpPr>
            <p:grpSpPr>
              <a:xfrm>
                <a:off x="1109746" y="2157261"/>
                <a:ext cx="967675" cy="902980"/>
                <a:chOff x="752636" y="2258753"/>
                <a:chExt cx="967675" cy="902980"/>
              </a:xfrm>
            </p:grpSpPr>
            <p:cxnSp>
              <p:nvCxnSpPr>
                <p:cNvPr id="78" name="直線單箭頭接點 77"/>
                <p:cNvCxnSpPr/>
                <p:nvPr/>
              </p:nvCxnSpPr>
              <p:spPr>
                <a:xfrm>
                  <a:off x="752636" y="2950373"/>
                  <a:ext cx="967675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線單箭頭接點 78"/>
                <p:cNvCxnSpPr/>
                <p:nvPr/>
              </p:nvCxnSpPr>
              <p:spPr>
                <a:xfrm flipV="1">
                  <a:off x="939862" y="2258753"/>
                  <a:ext cx="0" cy="90298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5" name="矩形 74"/>
              <p:cNvSpPr/>
              <p:nvPr/>
            </p:nvSpPr>
            <p:spPr>
              <a:xfrm>
                <a:off x="2009103" y="2664215"/>
                <a:ext cx="4154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dirty="0"/>
                  <a:t>傲</a:t>
                </a:r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1089223" y="1808121"/>
                <a:ext cx="4154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dirty="0"/>
                  <a:t>呆</a:t>
                </a:r>
              </a:p>
            </p:txBody>
          </p:sp>
          <p:cxnSp>
            <p:nvCxnSpPr>
              <p:cNvPr id="77" name="直線單箭頭接點 76"/>
              <p:cNvCxnSpPr/>
              <p:nvPr/>
            </p:nvCxnSpPr>
            <p:spPr>
              <a:xfrm flipV="1">
                <a:off x="1311223" y="2753037"/>
                <a:ext cx="564720" cy="72991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0" name="直線單箭頭接點 79"/>
          <p:cNvCxnSpPr/>
          <p:nvPr/>
        </p:nvCxnSpPr>
        <p:spPr>
          <a:xfrm flipH="1">
            <a:off x="606021" y="1069418"/>
            <a:ext cx="194348" cy="42213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97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1" grpId="0" animBg="1"/>
      <p:bldP spid="22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7275696"/>
              </p:ext>
            </p:extLst>
          </p:nvPr>
        </p:nvGraphicFramePr>
        <p:xfrm>
          <a:off x="954114" y="1060924"/>
          <a:ext cx="78867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7340">
                  <a:extLst>
                    <a:ext uri="{9D8B030D-6E8A-4147-A177-3AD203B41FA5}">
                      <a16:colId xmlns:a16="http://schemas.microsoft.com/office/drawing/2014/main" val="1410797214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1098916675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1068058651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1799272265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75640145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33155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A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5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3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?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78824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B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4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3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?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04098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C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?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5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00713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D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?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4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4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28052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E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?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5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4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474174"/>
                  </a:ext>
                </a:extLst>
              </a:tr>
            </a:tbl>
          </a:graphicData>
        </a:graphic>
      </p:graphicFrame>
      <p:pic>
        <p:nvPicPr>
          <p:cNvPr id="8" name="圖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937" y="630298"/>
            <a:ext cx="1531116" cy="861253"/>
          </a:xfrm>
          <a:prstGeom prst="rect">
            <a:avLst/>
          </a:prstGeom>
        </p:spPr>
      </p:pic>
      <p:pic>
        <p:nvPicPr>
          <p:cNvPr id="9" name="Picture 2" descr="http://vignette2.wikia.nocookie.net/toarumajutsunoindex/images/c/cc/Mikotoanime.jpg/revision/latest?cb=20141226141052&amp;path-prefix=f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136" y="630298"/>
            <a:ext cx="1558065" cy="87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://cdn.mkimg.carview.co.jp/minkara/userstorage/000/013/371/576/44b2782d6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758" y="630298"/>
            <a:ext cx="1561317" cy="87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動畫截圖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632" y="630298"/>
            <a:ext cx="1551559" cy="87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146592" y="230319"/>
                <a:ext cx="3658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592" y="230319"/>
                <a:ext cx="365806" cy="369332"/>
              </a:xfrm>
              <a:prstGeom prst="rect">
                <a:avLst/>
              </a:prstGeom>
              <a:blipFill>
                <a:blip r:embed="rId6"/>
                <a:stretch>
                  <a:fillRect l="-10000" r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4714265" y="230319"/>
                <a:ext cx="3724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265" y="230319"/>
                <a:ext cx="372410" cy="369332"/>
              </a:xfrm>
              <a:prstGeom prst="rect">
                <a:avLst/>
              </a:prstGeom>
              <a:blipFill>
                <a:blip r:embed="rId7"/>
                <a:stretch>
                  <a:fillRect l="-9836" r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6292211" y="230319"/>
                <a:ext cx="3724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211" y="230319"/>
                <a:ext cx="372410" cy="369332"/>
              </a:xfrm>
              <a:prstGeom prst="rect">
                <a:avLst/>
              </a:prstGeom>
              <a:blipFill>
                <a:blip r:embed="rId8"/>
                <a:stretch>
                  <a:fillRect l="-9836" r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7870206" y="230319"/>
                <a:ext cx="3724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206" y="230319"/>
                <a:ext cx="372410" cy="369332"/>
              </a:xfrm>
              <a:prstGeom prst="rect">
                <a:avLst/>
              </a:prstGeom>
              <a:blipFill>
                <a:blip r:embed="rId9"/>
                <a:stretch>
                  <a:fillRect l="-9836" r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411673" y="1545599"/>
                <a:ext cx="402610" cy="3702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673" y="1545599"/>
                <a:ext cx="402610" cy="370294"/>
              </a:xfrm>
              <a:prstGeom prst="rect">
                <a:avLst/>
              </a:prstGeom>
              <a:blipFill>
                <a:blip r:embed="rId10"/>
                <a:stretch>
                  <a:fillRect l="-10606" t="-3333" r="-6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11673" y="2000202"/>
                <a:ext cx="4008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673" y="2000202"/>
                <a:ext cx="400879" cy="369332"/>
              </a:xfrm>
              <a:prstGeom prst="rect">
                <a:avLst/>
              </a:prstGeom>
              <a:blipFill>
                <a:blip r:embed="rId11"/>
                <a:stretch>
                  <a:fillRect l="-10769" r="-61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411673" y="2453843"/>
                <a:ext cx="388696" cy="370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673" y="2453843"/>
                <a:ext cx="388696" cy="370551"/>
              </a:xfrm>
              <a:prstGeom prst="rect">
                <a:avLst/>
              </a:prstGeom>
              <a:blipFill>
                <a:blip r:embed="rId12"/>
                <a:stretch>
                  <a:fillRect l="-11111" t="-3333" r="-47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411673" y="2908703"/>
                <a:ext cx="4083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673" y="2908703"/>
                <a:ext cx="408317" cy="369332"/>
              </a:xfrm>
              <a:prstGeom prst="rect">
                <a:avLst/>
              </a:prstGeom>
              <a:blipFill>
                <a:blip r:embed="rId13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411673" y="3362344"/>
                <a:ext cx="402610" cy="3702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673" y="3362344"/>
                <a:ext cx="402610" cy="370294"/>
              </a:xfrm>
              <a:prstGeom prst="rect">
                <a:avLst/>
              </a:prstGeom>
              <a:blipFill>
                <a:blip r:embed="rId14"/>
                <a:stretch>
                  <a:fillRect l="-10606" t="-1667" r="-30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3573435" y="1546561"/>
                <a:ext cx="521618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435" y="1546561"/>
                <a:ext cx="521618" cy="369332"/>
              </a:xfrm>
              <a:prstGeom prst="rect">
                <a:avLst/>
              </a:prstGeom>
              <a:blipFill>
                <a:blip r:embed="rId15"/>
                <a:stretch>
                  <a:fillRect l="-6897" r="-4598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1358189" y="4234750"/>
                <a:ext cx="1489767" cy="3702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p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189" y="4234750"/>
                <a:ext cx="1489767" cy="370294"/>
              </a:xfrm>
              <a:prstGeom prst="rect">
                <a:avLst/>
              </a:prstGeom>
              <a:blipFill>
                <a:blip r:embed="rId16"/>
                <a:stretch>
                  <a:fillRect l="-2459" t="-3333" r="-4918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1358189" y="4760839"/>
                <a:ext cx="14880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189" y="4760839"/>
                <a:ext cx="1488035" cy="369332"/>
              </a:xfrm>
              <a:prstGeom prst="rect">
                <a:avLst/>
              </a:prstGeom>
              <a:blipFill>
                <a:blip r:embed="rId17"/>
                <a:stretch>
                  <a:fillRect l="-2459" r="-4508" b="-4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1358189" y="5285966"/>
                <a:ext cx="1475853" cy="370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p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189" y="5285966"/>
                <a:ext cx="1475853" cy="370551"/>
              </a:xfrm>
              <a:prstGeom prst="rect">
                <a:avLst/>
              </a:prstGeom>
              <a:blipFill>
                <a:blip r:embed="rId18"/>
                <a:stretch>
                  <a:fillRect l="-2479" t="-1639" r="-4545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/>
          <p:cNvSpPr txBox="1"/>
          <p:nvPr/>
        </p:nvSpPr>
        <p:spPr>
          <a:xfrm rot="5400000">
            <a:off x="1700913" y="5945903"/>
            <a:ext cx="790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3890660" y="4784013"/>
                <a:ext cx="3614195" cy="10963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p>
                                    <m:sSup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p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660" y="4784013"/>
                <a:ext cx="3614195" cy="109632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3831907" y="6023944"/>
                <a:ext cx="4660827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TW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en-US" altLang="zh-TW" sz="2400" dirty="0"/>
                  <a:t> by gradient descent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907" y="6023944"/>
                <a:ext cx="4660827" cy="473591"/>
              </a:xfrm>
              <a:prstGeom prst="rect">
                <a:avLst/>
              </a:prstGeom>
              <a:blipFill>
                <a:blip r:embed="rId20"/>
                <a:stretch>
                  <a:fillRect t="-7692" r="-785" b="-282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/>
          <p:cNvSpPr txBox="1"/>
          <p:nvPr/>
        </p:nvSpPr>
        <p:spPr>
          <a:xfrm>
            <a:off x="3502538" y="4120469"/>
            <a:ext cx="1937940" cy="473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Minimizing</a:t>
            </a:r>
            <a:endParaRPr lang="zh-TW" altLang="en-US" sz="24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5697757" y="3953016"/>
            <a:ext cx="2802138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Only considering the defined value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434051" y="686445"/>
                <a:ext cx="385939" cy="444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51" y="686445"/>
                <a:ext cx="385939" cy="44480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2070167" y="96334"/>
                <a:ext cx="416653" cy="444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167" y="96334"/>
                <a:ext cx="416653" cy="44480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矩形 36"/>
          <p:cNvSpPr/>
          <p:nvPr/>
        </p:nvSpPr>
        <p:spPr>
          <a:xfrm>
            <a:off x="4554281" y="4855815"/>
            <a:ext cx="615167" cy="10245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9" name="直線單箭頭接點 38"/>
          <p:cNvCxnSpPr>
            <a:stCxn id="37" idx="0"/>
            <a:endCxn id="33" idx="1"/>
          </p:cNvCxnSpPr>
          <p:nvPr/>
        </p:nvCxnSpPr>
        <p:spPr>
          <a:xfrm flipV="1">
            <a:off x="4861865" y="4368515"/>
            <a:ext cx="835892" cy="4873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373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" grpId="0"/>
      <p:bldP spid="22" grpId="0"/>
      <p:bldP spid="23" grpId="0"/>
      <p:bldP spid="3" grpId="0"/>
      <p:bldP spid="4" grpId="0"/>
      <p:bldP spid="5" grpId="0"/>
      <p:bldP spid="24" grpId="0"/>
      <p:bldP spid="33" grpId="0" animBg="1"/>
      <p:bldP spid="35" grpId="0"/>
      <p:bldP spid="36" grpId="0"/>
      <p:bldP spid="3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4365761"/>
              </p:ext>
            </p:extLst>
          </p:nvPr>
        </p:nvGraphicFramePr>
        <p:xfrm>
          <a:off x="954114" y="1060924"/>
          <a:ext cx="78867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7340">
                  <a:extLst>
                    <a:ext uri="{9D8B030D-6E8A-4147-A177-3AD203B41FA5}">
                      <a16:colId xmlns:a16="http://schemas.microsoft.com/office/drawing/2014/main" val="1410797214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1098916675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1068058651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1799272265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75640145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33155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A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5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3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?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78824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B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4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3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?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04098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C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?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5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00713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D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?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4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4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28052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E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?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5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4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474174"/>
                  </a:ext>
                </a:extLst>
              </a:tr>
            </a:tbl>
          </a:graphicData>
        </a:graphic>
      </p:graphicFrame>
      <p:pic>
        <p:nvPicPr>
          <p:cNvPr id="8" name="圖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937" y="630298"/>
            <a:ext cx="1531116" cy="861253"/>
          </a:xfrm>
          <a:prstGeom prst="rect">
            <a:avLst/>
          </a:prstGeom>
        </p:spPr>
      </p:pic>
      <p:pic>
        <p:nvPicPr>
          <p:cNvPr id="9" name="Picture 2" descr="http://vignette2.wikia.nocookie.net/toarumajutsunoindex/images/c/cc/Mikotoanime.jpg/revision/latest?cb=20141226141052&amp;path-prefix=f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136" y="630298"/>
            <a:ext cx="1558065" cy="87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://cdn.mkimg.carview.co.jp/minkara/userstorage/000/013/371/576/44b2782d6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758" y="630298"/>
            <a:ext cx="1561317" cy="87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動畫截圖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632" y="630298"/>
            <a:ext cx="1551559" cy="87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146592" y="230319"/>
                <a:ext cx="3658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592" y="230319"/>
                <a:ext cx="365806" cy="369332"/>
              </a:xfrm>
              <a:prstGeom prst="rect">
                <a:avLst/>
              </a:prstGeom>
              <a:blipFill>
                <a:blip r:embed="rId6"/>
                <a:stretch>
                  <a:fillRect l="-10000" r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4714265" y="230319"/>
                <a:ext cx="3724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265" y="230319"/>
                <a:ext cx="372410" cy="369332"/>
              </a:xfrm>
              <a:prstGeom prst="rect">
                <a:avLst/>
              </a:prstGeom>
              <a:blipFill>
                <a:blip r:embed="rId7"/>
                <a:stretch>
                  <a:fillRect l="-9836" r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6292211" y="230319"/>
                <a:ext cx="3724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211" y="230319"/>
                <a:ext cx="372410" cy="369332"/>
              </a:xfrm>
              <a:prstGeom prst="rect">
                <a:avLst/>
              </a:prstGeom>
              <a:blipFill>
                <a:blip r:embed="rId8"/>
                <a:stretch>
                  <a:fillRect l="-9836" r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7870206" y="230319"/>
                <a:ext cx="3724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206" y="230319"/>
                <a:ext cx="372410" cy="369332"/>
              </a:xfrm>
              <a:prstGeom prst="rect">
                <a:avLst/>
              </a:prstGeom>
              <a:blipFill>
                <a:blip r:embed="rId9"/>
                <a:stretch>
                  <a:fillRect l="-9836" r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411673" y="1545599"/>
                <a:ext cx="402610" cy="3702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673" y="1545599"/>
                <a:ext cx="402610" cy="370294"/>
              </a:xfrm>
              <a:prstGeom prst="rect">
                <a:avLst/>
              </a:prstGeom>
              <a:blipFill>
                <a:blip r:embed="rId10"/>
                <a:stretch>
                  <a:fillRect l="-10606" t="-3333" r="-6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11673" y="2000202"/>
                <a:ext cx="4008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673" y="2000202"/>
                <a:ext cx="400879" cy="369332"/>
              </a:xfrm>
              <a:prstGeom prst="rect">
                <a:avLst/>
              </a:prstGeom>
              <a:blipFill>
                <a:blip r:embed="rId11"/>
                <a:stretch>
                  <a:fillRect l="-10769" r="-61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411673" y="2453843"/>
                <a:ext cx="388696" cy="370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673" y="2453843"/>
                <a:ext cx="388696" cy="370551"/>
              </a:xfrm>
              <a:prstGeom prst="rect">
                <a:avLst/>
              </a:prstGeom>
              <a:blipFill>
                <a:blip r:embed="rId12"/>
                <a:stretch>
                  <a:fillRect l="-11111" t="-3333" r="-47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411673" y="2908703"/>
                <a:ext cx="4083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673" y="2908703"/>
                <a:ext cx="408317" cy="369332"/>
              </a:xfrm>
              <a:prstGeom prst="rect">
                <a:avLst/>
              </a:prstGeom>
              <a:blipFill>
                <a:blip r:embed="rId13"/>
                <a:stretch>
                  <a:fillRect l="-10448" r="-44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411673" y="3362344"/>
                <a:ext cx="402610" cy="3702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673" y="3362344"/>
                <a:ext cx="402610" cy="370294"/>
              </a:xfrm>
              <a:prstGeom prst="rect">
                <a:avLst/>
              </a:prstGeom>
              <a:blipFill>
                <a:blip r:embed="rId14"/>
                <a:stretch>
                  <a:fillRect l="-10606" t="-1667" r="-30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3573435" y="1546561"/>
                <a:ext cx="521618" cy="36933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435" y="1546561"/>
                <a:ext cx="521618" cy="369332"/>
              </a:xfrm>
              <a:prstGeom prst="rect">
                <a:avLst/>
              </a:prstGeom>
              <a:blipFill>
                <a:blip r:embed="rId15"/>
                <a:stretch>
                  <a:fillRect l="-6897" r="-4598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6" name="表格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150147"/>
              </p:ext>
            </p:extLst>
          </p:nvPr>
        </p:nvGraphicFramePr>
        <p:xfrm>
          <a:off x="1074005" y="4349041"/>
          <a:ext cx="3298464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9488">
                  <a:extLst>
                    <a:ext uri="{9D8B030D-6E8A-4147-A177-3AD203B41FA5}">
                      <a16:colId xmlns:a16="http://schemas.microsoft.com/office/drawing/2014/main" val="1724316890"/>
                    </a:ext>
                  </a:extLst>
                </a:gridCol>
                <a:gridCol w="1099488">
                  <a:extLst>
                    <a:ext uri="{9D8B030D-6E8A-4147-A177-3AD203B41FA5}">
                      <a16:colId xmlns:a16="http://schemas.microsoft.com/office/drawing/2014/main" val="297237968"/>
                    </a:ext>
                  </a:extLst>
                </a:gridCol>
                <a:gridCol w="1099488">
                  <a:extLst>
                    <a:ext uri="{9D8B030D-6E8A-4147-A177-3AD203B41FA5}">
                      <a16:colId xmlns:a16="http://schemas.microsoft.com/office/drawing/2014/main" val="383097378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A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0.2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2.1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99028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B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0.2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1.8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5336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C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1.3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0.7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28166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D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1.9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0.2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1372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E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2.2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0.0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067404"/>
                  </a:ext>
                </a:extLst>
              </a:tr>
            </a:tbl>
          </a:graphicData>
        </a:graphic>
      </p:graphicFrame>
      <p:sp>
        <p:nvSpPr>
          <p:cNvPr id="28" name="文字方塊 27"/>
          <p:cNvSpPr txBox="1"/>
          <p:nvPr/>
        </p:nvSpPr>
        <p:spPr>
          <a:xfrm>
            <a:off x="629918" y="3824718"/>
            <a:ext cx="8210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Assume the dimensions of r are all 2 (there are two factors)</a:t>
            </a:r>
            <a:endParaRPr lang="zh-TW" altLang="en-US" sz="2400" dirty="0"/>
          </a:p>
        </p:txBody>
      </p:sp>
      <p:graphicFrame>
        <p:nvGraphicFramePr>
          <p:cNvPr id="29" name="表格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745808"/>
              </p:ext>
            </p:extLst>
          </p:nvPr>
        </p:nvGraphicFramePr>
        <p:xfrm>
          <a:off x="5251129" y="4599763"/>
          <a:ext cx="3298464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9488">
                  <a:extLst>
                    <a:ext uri="{9D8B030D-6E8A-4147-A177-3AD203B41FA5}">
                      <a16:colId xmlns:a16="http://schemas.microsoft.com/office/drawing/2014/main" val="1724316890"/>
                    </a:ext>
                  </a:extLst>
                </a:gridCol>
                <a:gridCol w="1099488">
                  <a:extLst>
                    <a:ext uri="{9D8B030D-6E8A-4147-A177-3AD203B41FA5}">
                      <a16:colId xmlns:a16="http://schemas.microsoft.com/office/drawing/2014/main" val="297237968"/>
                    </a:ext>
                  </a:extLst>
                </a:gridCol>
                <a:gridCol w="1099488">
                  <a:extLst>
                    <a:ext uri="{9D8B030D-6E8A-4147-A177-3AD203B41FA5}">
                      <a16:colId xmlns:a16="http://schemas.microsoft.com/office/drawing/2014/main" val="383097378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 (</a:t>
                      </a:r>
                      <a:r>
                        <a:rPr lang="zh-TW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春日</a:t>
                      </a:r>
                      <a:r>
                        <a:rPr lang="en-US" altLang="zh-TW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0.0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2.2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99028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2400" b="1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 (</a:t>
                      </a:r>
                      <a:r>
                        <a:rPr lang="zh-TW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炮姐</a:t>
                      </a:r>
                      <a:r>
                        <a:rPr lang="en-US" altLang="zh-TW" sz="2400" b="1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0.1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1.5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5336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2400" b="1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 (</a:t>
                      </a:r>
                      <a:r>
                        <a:rPr lang="zh-TW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姐寺</a:t>
                      </a:r>
                      <a:r>
                        <a:rPr lang="en-US" altLang="zh-TW" sz="2400" b="1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1.9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-0.3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28166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 (</a:t>
                      </a:r>
                      <a:r>
                        <a:rPr lang="zh-TW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小唯</a:t>
                      </a:r>
                      <a:r>
                        <a:rPr lang="en-US" altLang="zh-TW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2.2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0.5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13728"/>
                  </a:ext>
                </a:extLst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3310906" y="4378463"/>
            <a:ext cx="990600" cy="8291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227937" y="5284981"/>
            <a:ext cx="990600" cy="13184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7532489" y="4631908"/>
            <a:ext cx="990600" cy="8601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6405061" y="5556436"/>
            <a:ext cx="990600" cy="8601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907239" y="1563046"/>
            <a:ext cx="1142354" cy="3354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-0.4</a:t>
            </a:r>
            <a:endParaRPr lang="zh-TW" altLang="en-US" sz="2400" dirty="0"/>
          </a:p>
        </p:txBody>
      </p:sp>
      <p:sp>
        <p:nvSpPr>
          <p:cNvPr id="30" name="矩形 29"/>
          <p:cNvSpPr/>
          <p:nvPr/>
        </p:nvSpPr>
        <p:spPr>
          <a:xfrm>
            <a:off x="5911500" y="2034086"/>
            <a:ext cx="1142354" cy="3354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-0.3</a:t>
            </a:r>
            <a:endParaRPr lang="zh-TW" altLang="en-US" sz="2400" dirty="0"/>
          </a:p>
        </p:txBody>
      </p:sp>
      <p:sp>
        <p:nvSpPr>
          <p:cNvPr id="34" name="矩形 33"/>
          <p:cNvSpPr/>
          <p:nvPr/>
        </p:nvSpPr>
        <p:spPr>
          <a:xfrm>
            <a:off x="5907239" y="2471418"/>
            <a:ext cx="1142354" cy="3354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2.2</a:t>
            </a:r>
            <a:endParaRPr lang="zh-TW" altLang="en-US" sz="2400" dirty="0"/>
          </a:p>
        </p:txBody>
      </p:sp>
      <p:sp>
        <p:nvSpPr>
          <p:cNvPr id="35" name="矩形 34"/>
          <p:cNvSpPr/>
          <p:nvPr/>
        </p:nvSpPr>
        <p:spPr>
          <a:xfrm>
            <a:off x="4301506" y="2925993"/>
            <a:ext cx="1142354" cy="3354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0.6</a:t>
            </a:r>
            <a:endParaRPr lang="zh-TW" altLang="en-US" sz="2400" dirty="0"/>
          </a:p>
        </p:txBody>
      </p:sp>
      <p:sp>
        <p:nvSpPr>
          <p:cNvPr id="36" name="矩形 35"/>
          <p:cNvSpPr/>
          <p:nvPr/>
        </p:nvSpPr>
        <p:spPr>
          <a:xfrm>
            <a:off x="2758318" y="3383677"/>
            <a:ext cx="1142354" cy="3354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0.1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3006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" grpId="0" animBg="1"/>
      <p:bldP spid="24" grpId="0" animBg="1"/>
      <p:bldP spid="25" grpId="0" animBg="1"/>
      <p:bldP spid="27" grpId="0" animBg="1"/>
      <p:bldP spid="5" grpId="0" animBg="1"/>
      <p:bldP spid="30" grpId="0" animBg="1"/>
      <p:bldP spid="34" grpId="0" animBg="1"/>
      <p:bldP spid="35" grpId="0" animBg="1"/>
      <p:bldP spid="3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Clustering  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592074" y="1289304"/>
                <a:ext cx="5799582" cy="315467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zh-TW" dirty="0"/>
                  <a:t>K-means</a:t>
                </a:r>
              </a:p>
              <a:p>
                <a:pPr lvl="1"/>
                <a:r>
                  <a:rPr lang="en-US" altLang="zh-TW" dirty="0"/>
                  <a:t>Clustering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 into K clusters</a:t>
                </a:r>
              </a:p>
              <a:p>
                <a:pPr lvl="1"/>
                <a:r>
                  <a:rPr lang="en-US" altLang="zh-TW" dirty="0"/>
                  <a:t>Initialize cluster center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TW" dirty="0"/>
                  <a:t>, i=1,2, … K (K random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TW" dirty="0"/>
                  <a:t> from 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TW" dirty="0"/>
                  <a:t>)</a:t>
                </a:r>
              </a:p>
              <a:p>
                <a:pPr lvl="1"/>
                <a:r>
                  <a:rPr lang="en-US" altLang="zh-TW" dirty="0"/>
                  <a:t>Repeat</a:t>
                </a:r>
              </a:p>
              <a:p>
                <a:pPr lvl="2"/>
                <a:r>
                  <a:rPr lang="en-US" altLang="zh-TW" sz="2400" dirty="0"/>
                  <a:t>For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TW" sz="2400" dirty="0"/>
                  <a:t> in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TW" sz="2400" dirty="0"/>
                  <a:t>:</a:t>
                </a:r>
              </a:p>
              <a:p>
                <a:pPr lvl="2"/>
                <a:endParaRPr lang="en-US" altLang="zh-TW" sz="2400" dirty="0"/>
              </a:p>
              <a:p>
                <a:pPr lvl="2"/>
                <a:r>
                  <a:rPr lang="en-US" altLang="zh-TW" sz="2400" dirty="0"/>
                  <a:t>Updating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TW" sz="2400" dirty="0"/>
                  <a:t>:</a:t>
                </a:r>
              </a:p>
              <a:p>
                <a:pPr lvl="2"/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2074" y="1289304"/>
                <a:ext cx="5799582" cy="3154679"/>
              </a:xfrm>
              <a:blipFill>
                <a:blip r:embed="rId2"/>
                <a:stretch>
                  <a:fillRect l="-1747" t="-36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字方塊 19"/>
              <p:cNvSpPr txBox="1"/>
              <p:nvPr/>
            </p:nvSpPr>
            <p:spPr>
              <a:xfrm>
                <a:off x="3716636" y="2892339"/>
                <a:ext cx="407869" cy="370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636" y="2892339"/>
                <a:ext cx="407869" cy="370614"/>
              </a:xfrm>
              <a:prstGeom prst="rect">
                <a:avLst/>
              </a:prstGeom>
              <a:blipFill>
                <a:blip r:embed="rId3"/>
                <a:stretch>
                  <a:fillRect l="-18182" r="-3030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左大括弧 20"/>
          <p:cNvSpPr/>
          <p:nvPr/>
        </p:nvSpPr>
        <p:spPr>
          <a:xfrm>
            <a:off x="4243261" y="2781957"/>
            <a:ext cx="294321" cy="723753"/>
          </a:xfrm>
          <a:prstGeom prst="leftBrace">
            <a:avLst>
              <a:gd name="adj1" fmla="val 28239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4437997" y="3146847"/>
            <a:ext cx="333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4457398" y="2683555"/>
            <a:ext cx="337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4088130" y="270662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字方塊 24"/>
              <p:cNvSpPr txBox="1"/>
              <p:nvPr/>
            </p:nvSpPr>
            <p:spPr>
              <a:xfrm>
                <a:off x="3656878" y="3545547"/>
                <a:ext cx="2910925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878" y="3545547"/>
                <a:ext cx="2910925" cy="896207"/>
              </a:xfrm>
              <a:prstGeom prst="rect">
                <a:avLst/>
              </a:prstGeom>
              <a:blipFill>
                <a:blip r:embed="rId4"/>
                <a:stretch>
                  <a:fillRect l="-16594" t="-150704" r="-11790" b="-205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字方塊 25"/>
          <p:cNvSpPr txBox="1"/>
          <p:nvPr/>
        </p:nvSpPr>
        <p:spPr>
          <a:xfrm>
            <a:off x="5059790" y="3145220"/>
            <a:ext cx="1639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Otherwise</a:t>
            </a:r>
            <a:endParaRPr lang="zh-TW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矩形 27"/>
              <p:cNvSpPr/>
              <p:nvPr/>
            </p:nvSpPr>
            <p:spPr>
              <a:xfrm>
                <a:off x="5069153" y="2648394"/>
                <a:ext cx="3148619" cy="473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TW" altLang="en-US" sz="2400" dirty="0"/>
                  <a:t> is most </a:t>
                </a:r>
                <a:r>
                  <a:rPr lang="en-US" altLang="zh-TW" sz="2400" dirty="0"/>
                  <a:t>“</a:t>
                </a:r>
                <a:r>
                  <a:rPr lang="zh-TW" altLang="en-US" sz="2400" b="1" i="1" dirty="0"/>
                  <a:t>close</a:t>
                </a:r>
                <a:r>
                  <a:rPr lang="en-US" altLang="zh-TW" sz="2400" dirty="0"/>
                  <a:t>”</a:t>
                </a:r>
                <a:r>
                  <a:rPr lang="zh-TW" altLang="en-US" sz="2400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zh-TW" altLang="en-US" sz="2400" dirty="0"/>
                  <a:t> </a:t>
                </a:r>
              </a:p>
            </p:txBody>
          </p:sp>
        </mc:Choice>
        <mc:Fallback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153" y="2648394"/>
                <a:ext cx="3148619" cy="473591"/>
              </a:xfrm>
              <a:prstGeom prst="rect">
                <a:avLst/>
              </a:prstGeom>
              <a:blipFill>
                <a:blip r:embed="rId5"/>
                <a:stretch>
                  <a:fillRect t="-5263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图片 28">
            <a:extLst>
              <a:ext uri="{FF2B5EF4-FFF2-40B4-BE49-F238E27FC236}">
                <a16:creationId xmlns:a16="http://schemas.microsoft.com/office/drawing/2014/main" id="{D9D42F16-C38D-9709-6B1B-A244E56E76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5488" y="4617720"/>
            <a:ext cx="2962654" cy="1666493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75F19C06-4D13-A401-C805-0C9DDFA70E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4633150"/>
            <a:ext cx="2996184" cy="1685354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FA770F5B-C125-0F3B-B8B5-A159D7A0C2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6" y="4666296"/>
            <a:ext cx="2953512" cy="1661351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49FA5204-97FD-B7FA-6CBD-540EAED9D8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384" y="4606861"/>
            <a:ext cx="3270506" cy="183966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7C979EFA-4B8F-B769-DCA7-0483A8ADB8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176" y="4620577"/>
            <a:ext cx="3246120" cy="1825943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39FF5872-D2CE-88F3-2582-4E553BB510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4581714"/>
            <a:ext cx="3282698" cy="1846518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6BFC15B9-D16F-06B8-0026-AE74356CDD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192" y="4573143"/>
            <a:ext cx="3300984" cy="1856804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85F33D3E-BEE5-CFC0-CB7C-BCA03BA764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704" y="4581144"/>
            <a:ext cx="3332480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02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/>
      <p:bldP spid="21" grpId="0" animBg="1"/>
      <p:bldP spid="22" grpId="0"/>
      <p:bldP spid="23" grpId="0"/>
      <p:bldP spid="25" grpId="0"/>
      <p:bldP spid="26" grpId="0"/>
      <p:bldP spid="2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about Matrix Factorization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rmAutofit/>
          </a:bodyPr>
          <a:lstStyle/>
          <a:p>
            <a:r>
              <a:rPr lang="en-US" altLang="zh-TW" dirty="0"/>
              <a:t>Considering the induvial characteristics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Ref: Matrix Factorization Techniques For Recommender Systems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2440006" y="3980884"/>
                <a:ext cx="4963923" cy="10963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p>
                                    <m:sSup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p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0006" y="3980884"/>
                <a:ext cx="4963923" cy="10963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26638" y="5153756"/>
                <a:ext cx="5464562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en-US" altLang="zh-TW" sz="2400" dirty="0"/>
                  <a:t>,</a:t>
                </a:r>
                <a:r>
                  <a:rPr lang="en-US" altLang="zh-TW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400" dirty="0"/>
                  <a:t>,</a:t>
                </a:r>
                <a:r>
                  <a:rPr lang="en-US" altLang="zh-TW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sz="2400" dirty="0"/>
                  <a:t>  by gradient descent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638" y="5153756"/>
                <a:ext cx="5464562" cy="491417"/>
              </a:xfrm>
              <a:prstGeom prst="rect">
                <a:avLst/>
              </a:prstGeom>
              <a:blipFill>
                <a:blip r:embed="rId3"/>
                <a:stretch>
                  <a:fillRect t="-8642" b="-22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628650" y="4212581"/>
            <a:ext cx="1937940" cy="473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Minimizing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240986" y="5153756"/>
            <a:ext cx="3634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(can add regularization)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4895784" y="2950582"/>
                <a:ext cx="42482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zh-TW" sz="2400" dirty="0">
                    <a:ea typeface="Cambria Math" panose="02040503050406030204" pitchFamily="18" charset="0"/>
                  </a:rPr>
                  <a:t>: otakus A likes to buy figures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784" y="2950582"/>
                <a:ext cx="4248216" cy="461665"/>
              </a:xfrm>
              <a:prstGeom prst="rect">
                <a:avLst/>
              </a:prstGeom>
              <a:blipFill>
                <a:blip r:embed="rId4"/>
                <a:stretch>
                  <a:fillRect l="-430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4895784" y="3384284"/>
                <a:ext cx="39796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400" dirty="0">
                    <a:ea typeface="Cambria Math" panose="02040503050406030204" pitchFamily="18" charset="0"/>
                  </a:rPr>
                  <a:t>: how popular character 1 is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784" y="3384284"/>
                <a:ext cx="3979636" cy="461665"/>
              </a:xfrm>
              <a:prstGeom prst="rect">
                <a:avLst/>
              </a:prstGeom>
              <a:blipFill>
                <a:blip r:embed="rId5"/>
                <a:stretch>
                  <a:fillRect l="-459" t="-10526" r="-613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066352" y="2497544"/>
                <a:ext cx="1489767" cy="3702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p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352" y="2497544"/>
                <a:ext cx="1489767" cy="370294"/>
              </a:xfrm>
              <a:prstGeom prst="rect">
                <a:avLst/>
              </a:prstGeom>
              <a:blipFill>
                <a:blip r:embed="rId6"/>
                <a:stretch>
                  <a:fillRect l="-2459" t="-3333" r="-4918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3988641" y="2497282"/>
                <a:ext cx="2820003" cy="3702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p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8641" y="2497282"/>
                <a:ext cx="2820003" cy="370294"/>
              </a:xfrm>
              <a:prstGeom prst="rect">
                <a:avLst/>
              </a:prstGeom>
              <a:blipFill>
                <a:blip r:embed="rId7"/>
                <a:stretch>
                  <a:fillRect l="-864" t="-3333" r="-2376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箭號: 向右 3"/>
          <p:cNvSpPr/>
          <p:nvPr/>
        </p:nvSpPr>
        <p:spPr>
          <a:xfrm>
            <a:off x="2931886" y="2482450"/>
            <a:ext cx="754743" cy="400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539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9" grpId="0"/>
      <p:bldP spid="10" grpId="0"/>
      <p:bldP spid="11" grpId="0"/>
      <p:bldP spid="12" grpId="0"/>
      <p:bldP spid="13" grpId="0"/>
      <p:bldP spid="15" grpId="0"/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Matrix Factorization </a:t>
            </a:r>
            <a:br>
              <a:rPr lang="en-US" altLang="zh-TW" dirty="0"/>
            </a:br>
            <a:r>
              <a:rPr lang="en-US" altLang="zh-TW" dirty="0"/>
              <a:t>for Topic analysis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Autofit/>
          </a:bodyPr>
          <a:lstStyle/>
          <a:p>
            <a:r>
              <a:rPr lang="en-US" altLang="zh-TW" sz="2400" dirty="0"/>
              <a:t>Latent semantic analysis</a:t>
            </a:r>
            <a:r>
              <a:rPr lang="zh-TW" altLang="en-US" sz="2400" dirty="0"/>
              <a:t> </a:t>
            </a:r>
            <a:r>
              <a:rPr lang="en-US" altLang="zh-TW" sz="2400" dirty="0"/>
              <a:t>(LSA)</a:t>
            </a: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r>
              <a:rPr lang="en-US" altLang="zh-TW" sz="2400" dirty="0"/>
              <a:t>Probability latent semantic analysis (PLSA)</a:t>
            </a:r>
          </a:p>
          <a:p>
            <a:pPr lvl="1"/>
            <a:r>
              <a:rPr lang="en-US" altLang="zh-TW" sz="1800" dirty="0"/>
              <a:t>Thomas Hofmann, Probabilistic Latent Semantic Indexing, SIGIR, 1999</a:t>
            </a:r>
          </a:p>
          <a:p>
            <a:r>
              <a:rPr lang="en-US" altLang="zh-TW" sz="2400" dirty="0"/>
              <a:t>latent </a:t>
            </a:r>
            <a:r>
              <a:rPr lang="en-US" altLang="zh-TW" sz="2400" dirty="0" err="1"/>
              <a:t>Dirichlet</a:t>
            </a:r>
            <a:r>
              <a:rPr lang="en-US" altLang="zh-TW" sz="2400" dirty="0"/>
              <a:t> allocation (LDA)</a:t>
            </a:r>
          </a:p>
          <a:p>
            <a:pPr lvl="1"/>
            <a:r>
              <a:rPr lang="en-US" altLang="zh-TW" sz="1800" dirty="0" err="1"/>
              <a:t>Blei</a:t>
            </a:r>
            <a:r>
              <a:rPr lang="en-US" altLang="zh-TW" sz="1800" dirty="0"/>
              <a:t>, David M.; Ng, Andrew Y.; Jordan, Michael I (January 2003). Lafferty, John, ed. "Latent </a:t>
            </a:r>
            <a:r>
              <a:rPr lang="en-US" altLang="zh-TW" sz="1800" dirty="0" err="1"/>
              <a:t>Dirichlet</a:t>
            </a:r>
            <a:r>
              <a:rPr lang="en-US" altLang="zh-TW" sz="1800" dirty="0"/>
              <a:t> Allocation". Journal of Machine Learning Research. 3 (4–5): pp. 993–1022.</a:t>
            </a:r>
            <a:endParaRPr lang="zh-TW" altLang="en-US" sz="1800" dirty="0"/>
          </a:p>
        </p:txBody>
      </p:sp>
      <p:graphicFrame>
        <p:nvGraphicFramePr>
          <p:cNvPr id="4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2931999"/>
              </p:ext>
            </p:extLst>
          </p:nvPr>
        </p:nvGraphicFramePr>
        <p:xfrm>
          <a:off x="729594" y="2271733"/>
          <a:ext cx="460486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0972">
                  <a:extLst>
                    <a:ext uri="{9D8B030D-6E8A-4147-A177-3AD203B41FA5}">
                      <a16:colId xmlns:a16="http://schemas.microsoft.com/office/drawing/2014/main" val="1410797214"/>
                    </a:ext>
                  </a:extLst>
                </a:gridCol>
                <a:gridCol w="920972">
                  <a:extLst>
                    <a:ext uri="{9D8B030D-6E8A-4147-A177-3AD203B41FA5}">
                      <a16:colId xmlns:a16="http://schemas.microsoft.com/office/drawing/2014/main" val="1098916675"/>
                    </a:ext>
                  </a:extLst>
                </a:gridCol>
                <a:gridCol w="920972">
                  <a:extLst>
                    <a:ext uri="{9D8B030D-6E8A-4147-A177-3AD203B41FA5}">
                      <a16:colId xmlns:a16="http://schemas.microsoft.com/office/drawing/2014/main" val="1068058651"/>
                    </a:ext>
                  </a:extLst>
                </a:gridCol>
                <a:gridCol w="920972">
                  <a:extLst>
                    <a:ext uri="{9D8B030D-6E8A-4147-A177-3AD203B41FA5}">
                      <a16:colId xmlns:a16="http://schemas.microsoft.com/office/drawing/2014/main" val="1799272265"/>
                    </a:ext>
                  </a:extLst>
                </a:gridCol>
                <a:gridCol w="920972">
                  <a:extLst>
                    <a:ext uri="{9D8B030D-6E8A-4147-A177-3AD203B41FA5}">
                      <a16:colId xmlns:a16="http://schemas.microsoft.com/office/drawing/2014/main" val="2756401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Doc 1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Doc 2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Doc 3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Doc 4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331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投資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5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3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788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股票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4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040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總統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5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007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選舉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4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28052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立委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5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4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474174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5646057" y="1926372"/>
            <a:ext cx="2293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Number in Table:</a:t>
            </a:r>
            <a:endParaRPr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6066971" y="2388037"/>
            <a:ext cx="2322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Term frequency 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6066971" y="2781578"/>
            <a:ext cx="2950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(weighted by inverse document frequency)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5613299" y="3622010"/>
            <a:ext cx="3530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Latent factors are topics (</a:t>
            </a:r>
            <a:r>
              <a:rPr lang="zh-TW" altLang="en-US" sz="2400" dirty="0"/>
              <a:t>財經、政治 </a:t>
            </a:r>
            <a:r>
              <a:rPr lang="en-US" altLang="zh-TW" sz="2400" dirty="0"/>
              <a:t>…… )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616328" y="1027907"/>
                <a:ext cx="3222871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2400" dirty="0"/>
                  <a:t>character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400" dirty="0"/>
                  <a:t>document, otakus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400" dirty="0"/>
                  <a:t>word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328" y="1027907"/>
                <a:ext cx="3222871" cy="830997"/>
              </a:xfrm>
              <a:prstGeom prst="rect">
                <a:avLst/>
              </a:prstGeom>
              <a:blipFill>
                <a:blip r:embed="rId2"/>
                <a:stretch>
                  <a:fillRect l="-2836" t="-5882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747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/>
      <p:bldP spid="8" grpId="0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Related Approaches Not Introduced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78375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Multidimensional Scaling (MDS) [</a:t>
            </a:r>
            <a:r>
              <a:rPr lang="en-US" altLang="zh-TW" sz="2400" dirty="0" err="1"/>
              <a:t>Alpaydin</a:t>
            </a:r>
            <a:r>
              <a:rPr lang="en-US" altLang="zh-TW" sz="2400" dirty="0"/>
              <a:t>, Chapter 6.7]</a:t>
            </a:r>
          </a:p>
          <a:p>
            <a:pPr lvl="1"/>
            <a:r>
              <a:rPr lang="en-US" altLang="zh-TW" dirty="0"/>
              <a:t>Only need distance between objects</a:t>
            </a:r>
          </a:p>
          <a:p>
            <a:r>
              <a:rPr lang="en-US" altLang="zh-TW" sz="2400" dirty="0"/>
              <a:t>Probabilistic PCA [Bishop, Chapter 12.2]</a:t>
            </a:r>
          </a:p>
          <a:p>
            <a:r>
              <a:rPr lang="en-US" altLang="zh-TW" sz="2400" dirty="0"/>
              <a:t>Kernel PCA [Bishop, Chapter 12.3]</a:t>
            </a:r>
          </a:p>
          <a:p>
            <a:pPr lvl="1"/>
            <a:r>
              <a:rPr lang="en-US" altLang="zh-TW" dirty="0"/>
              <a:t> non-linear version of PCA</a:t>
            </a:r>
          </a:p>
          <a:p>
            <a:r>
              <a:rPr lang="en-US" altLang="zh-TW" sz="2400" dirty="0"/>
              <a:t>Canonical Correlation Analysis (CCA) [</a:t>
            </a:r>
            <a:r>
              <a:rPr lang="en-US" altLang="zh-TW" sz="2400" dirty="0" err="1"/>
              <a:t>Alpaydin</a:t>
            </a:r>
            <a:r>
              <a:rPr lang="en-US" altLang="zh-TW" sz="2400" dirty="0"/>
              <a:t>, Chapter 6.9]</a:t>
            </a:r>
          </a:p>
          <a:p>
            <a:r>
              <a:rPr lang="en-US" altLang="zh-TW" sz="2400" dirty="0"/>
              <a:t>Independent Component Analysis (ICA)</a:t>
            </a:r>
          </a:p>
          <a:p>
            <a:pPr lvl="1"/>
            <a:r>
              <a:rPr lang="en-US" altLang="zh-TW" sz="1800" dirty="0"/>
              <a:t>Ref: http://cis.legacy.ics.tkk.fi/aapo/papers/IJCNN99_tutorialweb/</a:t>
            </a:r>
          </a:p>
          <a:p>
            <a:r>
              <a:rPr lang="en-US" altLang="zh-TW" sz="2400" dirty="0"/>
              <a:t>Linear Discriminant Analysis (LDA) [</a:t>
            </a:r>
            <a:r>
              <a:rPr lang="en-US" altLang="zh-TW" sz="2400" dirty="0" err="1"/>
              <a:t>Alpaydin</a:t>
            </a:r>
            <a:r>
              <a:rPr lang="en-US" altLang="zh-TW" sz="2400" dirty="0"/>
              <a:t>, Chapter 6.8]</a:t>
            </a:r>
          </a:p>
          <a:p>
            <a:pPr lvl="1"/>
            <a:r>
              <a:rPr lang="en-US" altLang="zh-TW" dirty="0"/>
              <a:t>Supervised </a:t>
            </a:r>
          </a:p>
          <a:p>
            <a:endParaRPr lang="en-US" altLang="zh-TW" sz="2400" dirty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420750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Acknowledgement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感謝 彭冲 同學發現引用資料的錯誤</a:t>
            </a:r>
            <a:endParaRPr lang="en-US" altLang="zh-TW" dirty="0"/>
          </a:p>
          <a:p>
            <a:r>
              <a:rPr lang="zh-TW" altLang="en-US" dirty="0"/>
              <a:t>感謝 </a:t>
            </a:r>
            <a:r>
              <a:rPr lang="en-US" altLang="zh-TW" dirty="0"/>
              <a:t>Hsiang-</a:t>
            </a:r>
            <a:r>
              <a:rPr lang="en-US" altLang="zh-TW" dirty="0" err="1"/>
              <a:t>Chih</a:t>
            </a:r>
            <a:r>
              <a:rPr lang="en-US" altLang="zh-TW" dirty="0"/>
              <a:t> Cheng</a:t>
            </a:r>
            <a:r>
              <a:rPr lang="zh-TW" altLang="en-US" dirty="0"/>
              <a:t> 同學發現投影片上的錯誤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50409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Clustering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Hierarchical Agglomerative Clustering (HAC)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3750533" y="5750928"/>
            <a:ext cx="216024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4715561" y="5750928"/>
            <a:ext cx="216024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5680589" y="5750928"/>
            <a:ext cx="216024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/>
          <p:cNvSpPr/>
          <p:nvPr/>
        </p:nvSpPr>
        <p:spPr>
          <a:xfrm>
            <a:off x="6645617" y="5750928"/>
            <a:ext cx="216024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/>
          <p:cNvSpPr/>
          <p:nvPr/>
        </p:nvSpPr>
        <p:spPr>
          <a:xfrm>
            <a:off x="7610643" y="5750928"/>
            <a:ext cx="216024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>
            <a:off x="1099017" y="3115369"/>
            <a:ext cx="2814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Step 1: build a tree</a:t>
            </a:r>
            <a:endParaRPr lang="zh-TW" altLang="en-US" sz="24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1099017" y="3905998"/>
            <a:ext cx="2343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Step 2: pick a threshold</a:t>
            </a:r>
            <a:endParaRPr lang="zh-TW" altLang="en-US" sz="2400" dirty="0"/>
          </a:p>
        </p:txBody>
      </p:sp>
      <p:sp>
        <p:nvSpPr>
          <p:cNvPr id="58" name="矩形 57"/>
          <p:cNvSpPr/>
          <p:nvPr/>
        </p:nvSpPr>
        <p:spPr>
          <a:xfrm>
            <a:off x="4240577" y="4710912"/>
            <a:ext cx="216024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7013461" y="3983744"/>
            <a:ext cx="216024" cy="54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/>
        </p:nvSpPr>
        <p:spPr>
          <a:xfrm>
            <a:off x="5021628" y="3018082"/>
            <a:ext cx="216024" cy="54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2" name="直線接點 61"/>
          <p:cNvCxnSpPr>
            <a:stCxn id="51" idx="0"/>
            <a:endCxn id="58" idx="2"/>
          </p:cNvCxnSpPr>
          <p:nvPr/>
        </p:nvCxnSpPr>
        <p:spPr>
          <a:xfrm flipV="1">
            <a:off x="3858545" y="5250912"/>
            <a:ext cx="490044" cy="5000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/>
          <p:cNvCxnSpPr>
            <a:stCxn id="52" idx="0"/>
            <a:endCxn id="58" idx="2"/>
          </p:cNvCxnSpPr>
          <p:nvPr/>
        </p:nvCxnSpPr>
        <p:spPr>
          <a:xfrm flipH="1" flipV="1">
            <a:off x="4348589" y="5250912"/>
            <a:ext cx="474984" cy="5000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/>
          <p:cNvCxnSpPr>
            <a:stCxn id="55" idx="0"/>
            <a:endCxn id="59" idx="2"/>
          </p:cNvCxnSpPr>
          <p:nvPr/>
        </p:nvCxnSpPr>
        <p:spPr>
          <a:xfrm flipH="1" flipV="1">
            <a:off x="7121473" y="4523744"/>
            <a:ext cx="597182" cy="12271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接點 68"/>
          <p:cNvCxnSpPr>
            <a:stCxn id="54" idx="0"/>
            <a:endCxn id="59" idx="2"/>
          </p:cNvCxnSpPr>
          <p:nvPr/>
        </p:nvCxnSpPr>
        <p:spPr>
          <a:xfrm flipV="1">
            <a:off x="6753629" y="4523744"/>
            <a:ext cx="367844" cy="12271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/>
          <p:cNvCxnSpPr>
            <a:stCxn id="53" idx="0"/>
            <a:endCxn id="60" idx="2"/>
          </p:cNvCxnSpPr>
          <p:nvPr/>
        </p:nvCxnSpPr>
        <p:spPr>
          <a:xfrm flipH="1" flipV="1">
            <a:off x="5129640" y="3558082"/>
            <a:ext cx="658961" cy="21928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/>
          <p:cNvCxnSpPr>
            <a:stCxn id="58" idx="0"/>
            <a:endCxn id="60" idx="2"/>
          </p:cNvCxnSpPr>
          <p:nvPr/>
        </p:nvCxnSpPr>
        <p:spPr>
          <a:xfrm flipV="1">
            <a:off x="4348589" y="3558082"/>
            <a:ext cx="781051" cy="11528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接點 75"/>
          <p:cNvCxnSpPr>
            <a:stCxn id="59" idx="0"/>
          </p:cNvCxnSpPr>
          <p:nvPr/>
        </p:nvCxnSpPr>
        <p:spPr>
          <a:xfrm flipH="1" flipV="1">
            <a:off x="6346053" y="2777590"/>
            <a:ext cx="775420" cy="12061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/>
          <p:cNvCxnSpPr/>
          <p:nvPr/>
        </p:nvCxnSpPr>
        <p:spPr>
          <a:xfrm flipH="1">
            <a:off x="5261686" y="2810822"/>
            <a:ext cx="1070957" cy="3416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接點 81"/>
          <p:cNvCxnSpPr/>
          <p:nvPr/>
        </p:nvCxnSpPr>
        <p:spPr>
          <a:xfrm flipH="1">
            <a:off x="3863314" y="2957356"/>
            <a:ext cx="412524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 86"/>
          <p:cNvSpPr/>
          <p:nvPr/>
        </p:nvSpPr>
        <p:spPr>
          <a:xfrm>
            <a:off x="3547398" y="5665262"/>
            <a:ext cx="1637844" cy="72827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矩形 87"/>
          <p:cNvSpPr/>
          <p:nvPr/>
        </p:nvSpPr>
        <p:spPr>
          <a:xfrm>
            <a:off x="6486678" y="5656789"/>
            <a:ext cx="1710751" cy="72827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矩形 88"/>
          <p:cNvSpPr/>
          <p:nvPr/>
        </p:nvSpPr>
        <p:spPr>
          <a:xfrm>
            <a:off x="5446167" y="5645378"/>
            <a:ext cx="701994" cy="72827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5922890" y="2429431"/>
            <a:ext cx="722727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root</a:t>
            </a:r>
            <a:endParaRPr lang="zh-TW" altLang="en-US" sz="2400" dirty="0"/>
          </a:p>
        </p:txBody>
      </p:sp>
      <p:cxnSp>
        <p:nvCxnSpPr>
          <p:cNvPr id="37" name="直線接點 36"/>
          <p:cNvCxnSpPr/>
          <p:nvPr/>
        </p:nvCxnSpPr>
        <p:spPr>
          <a:xfrm flipH="1">
            <a:off x="3860268" y="3775154"/>
            <a:ext cx="4125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 flipH="1">
            <a:off x="3833991" y="4638508"/>
            <a:ext cx="412524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3445764" y="5535924"/>
            <a:ext cx="2852509" cy="9826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6382583" y="5544181"/>
            <a:ext cx="1942381" cy="9826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3585697" y="5685626"/>
            <a:ext cx="1543943" cy="64934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5491309" y="5691766"/>
            <a:ext cx="603359" cy="64934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6518114" y="5684841"/>
            <a:ext cx="529161" cy="64934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7481479" y="5691765"/>
            <a:ext cx="529161" cy="64934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38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3" grpId="0" animBg="1"/>
      <p:bldP spid="54" grpId="0" animBg="1"/>
      <p:bldP spid="55" grpId="0" animBg="1"/>
      <p:bldP spid="56" grpId="0"/>
      <p:bldP spid="57" grpId="0"/>
      <p:bldP spid="58" grpId="0" animBg="1"/>
      <p:bldP spid="59" grpId="0" animBg="1"/>
      <p:bldP spid="60" grpId="0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5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2" grpId="0" animBg="1"/>
      <p:bldP spid="43" grpId="0" animBg="1"/>
      <p:bldP spid="4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Distributed Representation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4895850" cy="4351338"/>
          </a:xfrm>
        </p:spPr>
        <p:txBody>
          <a:bodyPr/>
          <a:lstStyle/>
          <a:p>
            <a:r>
              <a:rPr lang="en-US" altLang="zh-TW" dirty="0"/>
              <a:t>Clustering: an object must belong to one cluster </a:t>
            </a:r>
          </a:p>
          <a:p>
            <a:endParaRPr lang="en-US" altLang="zh-TW" dirty="0"/>
          </a:p>
          <a:p>
            <a:r>
              <a:rPr lang="en-US" altLang="zh-TW" dirty="0"/>
              <a:t>Distributed representation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233715" y="3695404"/>
            <a:ext cx="3338285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Dimension Reduction</a:t>
            </a:r>
            <a:endParaRPr lang="zh-TW" altLang="en-US" sz="2800" dirty="0"/>
          </a:p>
        </p:txBody>
      </p:sp>
      <p:pic>
        <p:nvPicPr>
          <p:cNvPr id="2052" name="Picture 4" descr="六系圖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653" y="1349519"/>
            <a:ext cx="3595915" cy="300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3076575" y="2708629"/>
            <a:ext cx="208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小傑是強化系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5705" y="3983359"/>
            <a:ext cx="2919645" cy="2595241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147990" y="5205399"/>
            <a:ext cx="1164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小傑是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459602"/>
              </p:ext>
            </p:extLst>
          </p:nvPr>
        </p:nvGraphicFramePr>
        <p:xfrm>
          <a:off x="2312761" y="4353560"/>
          <a:ext cx="26924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6200">
                  <a:extLst>
                    <a:ext uri="{9D8B030D-6E8A-4147-A177-3AD203B41FA5}">
                      <a16:colId xmlns:a16="http://schemas.microsoft.com/office/drawing/2014/main" val="3400889261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4050348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強化系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0.70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886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放出系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0.25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024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變化系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48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操作系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117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具現化系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212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特質系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643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731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Dimension Reduction</a:t>
            </a:r>
            <a:endParaRPr lang="zh-TW" altLang="en-US" dirty="0"/>
          </a:p>
        </p:txBody>
      </p:sp>
      <p:pic>
        <p:nvPicPr>
          <p:cNvPr id="2050" name="Picture 2" descr="http://reuter.mit.edu/blue/images/research/manifol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7" y="1924041"/>
            <a:ext cx="3800063" cy="319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505237" y="5734055"/>
            <a:ext cx="7089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http://reuter.mit.edu/blue/images/research/manifold.png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947" y="1924041"/>
            <a:ext cx="2956287" cy="290195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92538" y="6035099"/>
            <a:ext cx="80228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http://archive.cnx.org/resources/51a9b2052ae167db310fda5600b89badea85eae5/isomapCNXtrue1.png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234365" y="5117371"/>
            <a:ext cx="2830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Looks like 3-D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5108947" y="5117371"/>
            <a:ext cx="2830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Actually, 2-D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0621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老版《神雕侠侣》里的插图，收集不易，分享出来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6" y="2864422"/>
            <a:ext cx="3073844" cy="4390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Dimension Reduction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 MNIST, a digit is 28 x 28 dims.</a:t>
            </a:r>
          </a:p>
          <a:p>
            <a:pPr lvl="1"/>
            <a:r>
              <a:rPr lang="en-US" altLang="zh-TW" sz="2800" dirty="0"/>
              <a:t>Most 28 x 28 dim vectors are not digits</a:t>
            </a:r>
            <a:endParaRPr lang="zh-TW" altLang="en-US" sz="28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222" y="546590"/>
            <a:ext cx="1280042" cy="118307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5700" y="523082"/>
            <a:ext cx="1230086" cy="1230086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551722" y="3004456"/>
            <a:ext cx="9797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800" dirty="0"/>
              <a:t>3</a:t>
            </a:r>
            <a:endParaRPr lang="zh-TW" altLang="en-US" sz="8800" dirty="0"/>
          </a:p>
        </p:txBody>
      </p:sp>
      <p:sp>
        <p:nvSpPr>
          <p:cNvPr id="9" name="文字方塊 8"/>
          <p:cNvSpPr txBox="1"/>
          <p:nvPr/>
        </p:nvSpPr>
        <p:spPr>
          <a:xfrm rot="600000">
            <a:off x="6750741" y="3004455"/>
            <a:ext cx="9797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800" dirty="0"/>
              <a:t>3</a:t>
            </a:r>
            <a:endParaRPr lang="zh-TW" altLang="en-US" sz="8800" dirty="0"/>
          </a:p>
        </p:txBody>
      </p:sp>
      <p:sp>
        <p:nvSpPr>
          <p:cNvPr id="10" name="文字方塊 9"/>
          <p:cNvSpPr txBox="1"/>
          <p:nvPr/>
        </p:nvSpPr>
        <p:spPr>
          <a:xfrm rot="1200000">
            <a:off x="7931839" y="3037113"/>
            <a:ext cx="9797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800" dirty="0"/>
              <a:t>3</a:t>
            </a:r>
            <a:endParaRPr lang="zh-TW" altLang="en-US" sz="8800" dirty="0"/>
          </a:p>
        </p:txBody>
      </p:sp>
      <p:sp>
        <p:nvSpPr>
          <p:cNvPr id="11" name="文字方塊 10"/>
          <p:cNvSpPr txBox="1"/>
          <p:nvPr/>
        </p:nvSpPr>
        <p:spPr>
          <a:xfrm rot="-600000">
            <a:off x="4425051" y="2995757"/>
            <a:ext cx="9797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800" dirty="0"/>
              <a:t>3</a:t>
            </a:r>
            <a:endParaRPr lang="zh-TW" altLang="en-US" sz="8800" dirty="0"/>
          </a:p>
        </p:txBody>
      </p:sp>
      <p:sp>
        <p:nvSpPr>
          <p:cNvPr id="12" name="文字方塊 11"/>
          <p:cNvSpPr txBox="1"/>
          <p:nvPr/>
        </p:nvSpPr>
        <p:spPr>
          <a:xfrm rot="-1200000">
            <a:off x="3314709" y="3028415"/>
            <a:ext cx="9797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800" dirty="0"/>
              <a:t>3</a:t>
            </a:r>
            <a:endParaRPr lang="zh-TW" altLang="en-US" sz="8800" dirty="0"/>
          </a:p>
        </p:txBody>
      </p:sp>
      <p:sp>
        <p:nvSpPr>
          <p:cNvPr id="13" name="矩形 12"/>
          <p:cNvSpPr/>
          <p:nvPr/>
        </p:nvSpPr>
        <p:spPr>
          <a:xfrm>
            <a:off x="5538283" y="3200397"/>
            <a:ext cx="993153" cy="10739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4401538" y="3210033"/>
            <a:ext cx="993153" cy="10739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6711583" y="3210033"/>
            <a:ext cx="993153" cy="10739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3274246" y="3177376"/>
            <a:ext cx="993153" cy="10739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7884444" y="3210033"/>
            <a:ext cx="993153" cy="10739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/>
          <p:cNvCxnSpPr/>
          <p:nvPr/>
        </p:nvCxnSpPr>
        <p:spPr>
          <a:xfrm flipV="1">
            <a:off x="1193061" y="3739243"/>
            <a:ext cx="1987009" cy="310243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>
            <a:off x="930731" y="4524167"/>
            <a:ext cx="2618935" cy="1169917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>
            <a:off x="3770822" y="5894614"/>
            <a:ext cx="4650874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橢圓 26"/>
          <p:cNvSpPr/>
          <p:nvPr/>
        </p:nvSpPr>
        <p:spPr>
          <a:xfrm>
            <a:off x="5917268" y="5778699"/>
            <a:ext cx="248621" cy="248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6790371" y="5778699"/>
            <a:ext cx="248621" cy="248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7663474" y="5778699"/>
            <a:ext cx="248621" cy="248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/>
        </p:nvSpPr>
        <p:spPr>
          <a:xfrm>
            <a:off x="4220801" y="5778699"/>
            <a:ext cx="248621" cy="248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5093904" y="5778699"/>
            <a:ext cx="248621" cy="248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3" name="直線單箭頭接點 32"/>
          <p:cNvCxnSpPr>
            <a:stCxn id="27" idx="0"/>
            <a:endCxn id="13" idx="2"/>
          </p:cNvCxnSpPr>
          <p:nvPr/>
        </p:nvCxnSpPr>
        <p:spPr>
          <a:xfrm flipH="1" flipV="1">
            <a:off x="6034860" y="4274304"/>
            <a:ext cx="6719" cy="15043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V="1">
            <a:off x="6921401" y="4283940"/>
            <a:ext cx="325907" cy="15075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7801224" y="4283940"/>
            <a:ext cx="603539" cy="15075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H="1" flipV="1">
            <a:off x="4912571" y="4303129"/>
            <a:ext cx="296210" cy="14753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H="1" flipV="1">
            <a:off x="3824383" y="4251283"/>
            <a:ext cx="507910" cy="15323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>
            <a:off x="5917268" y="6130476"/>
            <a:ext cx="467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r>
              <a:rPr lang="zh-TW" altLang="en-US" sz="2400" baseline="30000" dirty="0">
                <a:latin typeface="PMingLiU" panose="02020500000000000000" pitchFamily="18" charset="-120"/>
                <a:ea typeface="PMingLiU" panose="02020500000000000000" pitchFamily="18" charset="-120"/>
              </a:rPr>
              <a:t>。</a:t>
            </a:r>
            <a:endParaRPr lang="zh-TW" altLang="en-US" sz="2400" baseline="300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6645242" y="6130476"/>
            <a:ext cx="816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10</a:t>
            </a:r>
            <a:r>
              <a:rPr lang="zh-TW" altLang="en-US" sz="2400" baseline="30000" dirty="0">
                <a:latin typeface="PMingLiU" panose="02020500000000000000" pitchFamily="18" charset="-120"/>
                <a:ea typeface="PMingLiU" panose="02020500000000000000" pitchFamily="18" charset="-120"/>
              </a:rPr>
              <a:t>。</a:t>
            </a:r>
            <a:endParaRPr lang="zh-TW" altLang="en-US" sz="2400" baseline="30000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7451655" y="6130476"/>
            <a:ext cx="784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20</a:t>
            </a:r>
            <a:r>
              <a:rPr lang="zh-TW" altLang="en-US" sz="2400" baseline="30000" dirty="0">
                <a:latin typeface="PMingLiU" panose="02020500000000000000" pitchFamily="18" charset="-120"/>
                <a:ea typeface="PMingLiU" panose="02020500000000000000" pitchFamily="18" charset="-120"/>
              </a:rPr>
              <a:t>。</a:t>
            </a:r>
            <a:endParaRPr lang="zh-TW" altLang="en-US" sz="2400" baseline="30000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4912571" y="6130476"/>
            <a:ext cx="663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-10</a:t>
            </a:r>
            <a:r>
              <a:rPr lang="zh-TW" altLang="en-US" sz="2400" baseline="30000" dirty="0">
                <a:latin typeface="PMingLiU" panose="02020500000000000000" pitchFamily="18" charset="-120"/>
                <a:ea typeface="PMingLiU" panose="02020500000000000000" pitchFamily="18" charset="-120"/>
              </a:rPr>
              <a:t>。</a:t>
            </a:r>
            <a:endParaRPr lang="zh-TW" altLang="en-US" sz="2400" baseline="300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3947949" y="6130476"/>
            <a:ext cx="768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-20</a:t>
            </a:r>
            <a:r>
              <a:rPr lang="zh-TW" altLang="en-US" sz="2400" baseline="30000" dirty="0">
                <a:latin typeface="PMingLiU" panose="02020500000000000000" pitchFamily="18" charset="-120"/>
                <a:ea typeface="PMingLiU" panose="02020500000000000000" pitchFamily="18" charset="-120"/>
              </a:rPr>
              <a:t>。</a:t>
            </a:r>
            <a:endParaRPr lang="zh-TW" altLang="en-US" sz="2400" baseline="30000" dirty="0"/>
          </a:p>
        </p:txBody>
      </p:sp>
    </p:spTree>
    <p:extLst>
      <p:ext uri="{BB962C8B-B14F-4D97-AF65-F5344CB8AC3E}">
        <p14:creationId xmlns:p14="http://schemas.microsoft.com/office/powerpoint/2010/main" val="110917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43" grpId="0"/>
      <p:bldP spid="44" grpId="0"/>
      <p:bldP spid="45" grpId="0"/>
      <p:bldP spid="46" grpId="0"/>
      <p:bldP spid="4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Dimension Reduction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Feature selection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Principle component analysis (PCA)</a:t>
            </a:r>
          </a:p>
        </p:txBody>
      </p:sp>
      <p:sp>
        <p:nvSpPr>
          <p:cNvPr id="4" name="矩形 3"/>
          <p:cNvSpPr/>
          <p:nvPr/>
        </p:nvSpPr>
        <p:spPr>
          <a:xfrm>
            <a:off x="1939235" y="1825625"/>
            <a:ext cx="1404730" cy="95204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function</a:t>
            </a:r>
            <a:endParaRPr lang="zh-TW" altLang="en-US" sz="2400" dirty="0"/>
          </a:p>
        </p:txBody>
      </p:sp>
      <p:sp>
        <p:nvSpPr>
          <p:cNvPr id="5" name="箭號: 向右 4"/>
          <p:cNvSpPr/>
          <p:nvPr/>
        </p:nvSpPr>
        <p:spPr>
          <a:xfrm>
            <a:off x="1431235" y="2011361"/>
            <a:ext cx="508000" cy="5805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箭號: 向右 6"/>
          <p:cNvSpPr/>
          <p:nvPr/>
        </p:nvSpPr>
        <p:spPr>
          <a:xfrm>
            <a:off x="3343965" y="2011361"/>
            <a:ext cx="508000" cy="5805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019156" y="2070814"/>
            <a:ext cx="435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3828615" y="2070813"/>
            <a:ext cx="435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pic>
        <p:nvPicPr>
          <p:cNvPr id="10" name="Picture 2" descr="http://reuter.mit.edu/blue/images/research/manifol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709" y="3288387"/>
            <a:ext cx="1892786" cy="159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/>
          <p:cNvSpPr txBox="1"/>
          <p:nvPr/>
        </p:nvSpPr>
        <p:spPr>
          <a:xfrm>
            <a:off x="8009295" y="3670644"/>
            <a:ext cx="236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?</a:t>
            </a:r>
            <a:endParaRPr lang="zh-TW" altLang="en-US" sz="2400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4519623" y="4600812"/>
            <a:ext cx="123939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V="1">
            <a:off x="4534138" y="3468805"/>
            <a:ext cx="0" cy="11320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/>
          <p:cNvSpPr/>
          <p:nvPr/>
        </p:nvSpPr>
        <p:spPr>
          <a:xfrm>
            <a:off x="4428435" y="428897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4518000" y="402967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4410920" y="376575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4482435" y="387375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4482435" y="412478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4518000" y="439915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5488214" y="4600812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214" y="4600812"/>
                <a:ext cx="364908" cy="369332"/>
              </a:xfrm>
              <a:prstGeom prst="rect">
                <a:avLst/>
              </a:prstGeom>
              <a:blipFill>
                <a:blip r:embed="rId3"/>
                <a:stretch>
                  <a:fillRect l="-10000" r="-8333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4110132" y="3234104"/>
                <a:ext cx="36490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132" y="3234104"/>
                <a:ext cx="364908" cy="369332"/>
              </a:xfrm>
              <a:prstGeom prst="rect">
                <a:avLst/>
              </a:prstGeom>
              <a:blipFill>
                <a:blip r:embed="rId4"/>
                <a:stretch>
                  <a:fillRect l="-11667" r="-8333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4808419" y="3750922"/>
                <a:ext cx="13595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Select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2400" dirty="0"/>
                  <a:t> 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419" y="3750922"/>
                <a:ext cx="1359589" cy="461665"/>
              </a:xfrm>
              <a:prstGeom prst="rect">
                <a:avLst/>
              </a:prstGeom>
              <a:blipFill>
                <a:blip r:embed="rId5"/>
                <a:stretch>
                  <a:fillRect l="-4933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6854844" y="5829644"/>
                <a:ext cx="12713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𝑊𝑥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844" y="5829644"/>
                <a:ext cx="1271374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字方塊 28"/>
          <p:cNvSpPr txBox="1"/>
          <p:nvPr/>
        </p:nvSpPr>
        <p:spPr>
          <a:xfrm>
            <a:off x="4518000" y="1921302"/>
            <a:ext cx="31955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dimension of z would be smaller than x</a:t>
            </a:r>
            <a:endParaRPr lang="zh-TW" altLang="en-US" sz="2400" dirty="0"/>
          </a:p>
        </p:txBody>
      </p:sp>
      <p:sp>
        <p:nvSpPr>
          <p:cNvPr id="30" name="矩形 29"/>
          <p:cNvSpPr/>
          <p:nvPr/>
        </p:nvSpPr>
        <p:spPr>
          <a:xfrm>
            <a:off x="1892536" y="5763495"/>
            <a:ext cx="28393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[Bishop, Chapter 12]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1171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7" grpId="0" animBg="1"/>
      <p:bldP spid="8" grpId="0"/>
      <p:bldP spid="9" grpId="0"/>
      <p:bldP spid="11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6106</TotalTime>
  <Words>2472</Words>
  <Application>Microsoft Macintosh PowerPoint</Application>
  <PresentationFormat>全屏显示(4:3)</PresentationFormat>
  <Paragraphs>846</Paragraphs>
  <Slides>43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0" baseType="lpstr">
      <vt:lpstr>新細明體</vt:lpstr>
      <vt:lpstr>新細明體</vt:lpstr>
      <vt:lpstr>Arial</vt:lpstr>
      <vt:lpstr>Calibri</vt:lpstr>
      <vt:lpstr>Calibri Light</vt:lpstr>
      <vt:lpstr>Cambria Math</vt:lpstr>
      <vt:lpstr>Office 佈景主題</vt:lpstr>
      <vt:lpstr>Unsupervised Learning: Linear Dimension Reduction</vt:lpstr>
      <vt:lpstr>Unsupervised Learning</vt:lpstr>
      <vt:lpstr>Clustering  </vt:lpstr>
      <vt:lpstr>Clustering  </vt:lpstr>
      <vt:lpstr>Clustering</vt:lpstr>
      <vt:lpstr>Distributed Representation</vt:lpstr>
      <vt:lpstr>Dimension Reduction</vt:lpstr>
      <vt:lpstr>Dimension Reduction</vt:lpstr>
      <vt:lpstr>Dimension Reduction</vt:lpstr>
      <vt:lpstr>Principle Component Analysis (PCA)</vt:lpstr>
      <vt:lpstr>PCA</vt:lpstr>
      <vt:lpstr>PCA</vt:lpstr>
      <vt:lpstr>Warning of Math</vt:lpstr>
      <vt:lpstr>PCA</vt:lpstr>
      <vt:lpstr>PowerPoint 演示文稿</vt:lpstr>
      <vt:lpstr>PowerPoint 演示文稿</vt:lpstr>
      <vt:lpstr>PowerPoint 演示文稿</vt:lpstr>
      <vt:lpstr>End of Warning</vt:lpstr>
      <vt:lpstr>PCA – Another Point of View</vt:lpstr>
      <vt:lpstr>PCA – Another Point of View</vt:lpstr>
      <vt:lpstr>PowerPoint 演示文稿</vt:lpstr>
      <vt:lpstr>PowerPoint 演示文稿</vt:lpstr>
      <vt:lpstr>PowerPoint 演示文稿</vt:lpstr>
      <vt:lpstr>PowerPoint 演示文稿</vt:lpstr>
      <vt:lpstr>Weakness of PCA</vt:lpstr>
      <vt:lpstr>PCA - Pokémon</vt:lpstr>
      <vt:lpstr>PCA - Pokémon</vt:lpstr>
      <vt:lpstr>PCA - Pokémon</vt:lpstr>
      <vt:lpstr>PCA - MNIST</vt:lpstr>
      <vt:lpstr>PCA - Face</vt:lpstr>
      <vt:lpstr>What happens to PCA?</vt:lpstr>
      <vt:lpstr>NMF on MNIST </vt:lpstr>
      <vt:lpstr>NMF on Face</vt:lpstr>
      <vt:lpstr>Matrix Factorization</vt:lpstr>
      <vt:lpstr>Matrix Factorization</vt:lpstr>
      <vt:lpstr>Matrix Factorization</vt:lpstr>
      <vt:lpstr>PowerPoint 演示文稿</vt:lpstr>
      <vt:lpstr>PowerPoint 演示文稿</vt:lpstr>
      <vt:lpstr>PowerPoint 演示文稿</vt:lpstr>
      <vt:lpstr>More about Matrix Factorization</vt:lpstr>
      <vt:lpstr>Matrix Factorization  for Topic analysis</vt:lpstr>
      <vt:lpstr>More Related Approaches Not Introduced</vt:lpstr>
      <vt:lpstr>Acknowledgement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Unsupervised Learning</dc:title>
  <dc:creator>Hung-yi Lee</dc:creator>
  <cp:lastModifiedBy>Microsoft Office User</cp:lastModifiedBy>
  <cp:revision>180</cp:revision>
  <dcterms:created xsi:type="dcterms:W3CDTF">2016-11-08T08:43:56Z</dcterms:created>
  <dcterms:modified xsi:type="dcterms:W3CDTF">2025-01-22T04:24:06Z</dcterms:modified>
</cp:coreProperties>
</file>